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57" r:id="rId3"/>
    <p:sldId id="261" r:id="rId4"/>
    <p:sldId id="262" r:id="rId5"/>
    <p:sldId id="263" r:id="rId6"/>
    <p:sldId id="258" r:id="rId7"/>
    <p:sldId id="264"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782" autoAdjust="0"/>
  </p:normalViewPr>
  <p:slideViewPr>
    <p:cSldViewPr snapToGrid="0">
      <p:cViewPr varScale="1">
        <p:scale>
          <a:sx n="73" d="100"/>
          <a:sy n="73" d="100"/>
        </p:scale>
        <p:origin x="19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A2114-3DAE-46B7-AE21-FAE63263E34C}"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8BE18-3614-4329-B202-4DB023167C9B}" type="slidenum">
              <a:rPr lang="en-US" smtClean="0"/>
              <a:t>‹#›</a:t>
            </a:fld>
            <a:endParaRPr lang="en-US"/>
          </a:p>
        </p:txBody>
      </p:sp>
    </p:spTree>
    <p:extLst>
      <p:ext uri="{BB962C8B-B14F-4D97-AF65-F5344CB8AC3E}">
        <p14:creationId xmlns:p14="http://schemas.microsoft.com/office/powerpoint/2010/main" val="85572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second marking period and your November 10-minute TAAAC meeting. It’s a busy season so let’s jump right in.</a:t>
            </a:r>
          </a:p>
        </p:txBody>
      </p:sp>
      <p:sp>
        <p:nvSpPr>
          <p:cNvPr id="4" name="Slide Number Placeholder 3"/>
          <p:cNvSpPr>
            <a:spLocks noGrp="1"/>
          </p:cNvSpPr>
          <p:nvPr>
            <p:ph type="sldNum" sz="quarter" idx="5"/>
          </p:nvPr>
        </p:nvSpPr>
        <p:spPr/>
        <p:txBody>
          <a:bodyPr/>
          <a:lstStyle/>
          <a:p>
            <a:fld id="{73A8BE18-3614-4329-B202-4DB023167C9B}" type="slidenum">
              <a:rPr lang="en-US" smtClean="0"/>
              <a:t>1</a:t>
            </a:fld>
            <a:endParaRPr lang="en-US"/>
          </a:p>
        </p:txBody>
      </p:sp>
    </p:spTree>
    <p:extLst>
      <p:ext uri="{BB962C8B-B14F-4D97-AF65-F5344CB8AC3E}">
        <p14:creationId xmlns:p14="http://schemas.microsoft.com/office/powerpoint/2010/main" val="257900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discuss three big things: union elections, upcoming events, and important committee updates for you to take action on.</a:t>
            </a:r>
          </a:p>
        </p:txBody>
      </p:sp>
      <p:sp>
        <p:nvSpPr>
          <p:cNvPr id="4" name="Slide Number Placeholder 3"/>
          <p:cNvSpPr>
            <a:spLocks noGrp="1"/>
          </p:cNvSpPr>
          <p:nvPr>
            <p:ph type="sldNum" sz="quarter" idx="5"/>
          </p:nvPr>
        </p:nvSpPr>
        <p:spPr/>
        <p:txBody>
          <a:bodyPr/>
          <a:lstStyle/>
          <a:p>
            <a:fld id="{73A8BE18-3614-4329-B202-4DB023167C9B}" type="slidenum">
              <a:rPr lang="en-US" smtClean="0"/>
              <a:t>2</a:t>
            </a:fld>
            <a:endParaRPr lang="en-US"/>
          </a:p>
        </p:txBody>
      </p:sp>
    </p:spTree>
    <p:extLst>
      <p:ext uri="{BB962C8B-B14F-4D97-AF65-F5344CB8AC3E}">
        <p14:creationId xmlns:p14="http://schemas.microsoft.com/office/powerpoint/2010/main" val="205412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union elections are open for nominations. Until December 15, submit your name for TAAAC President, Vice President, Board of Directors, MSEA Delegate and NEA Delegate. Elections will be conducted in late January-early February 2024. NEA delegates will attend the July 2024 NEA Rep Assembly and MSEA delegates will attend the October 24 MSEA Rep Assembly. The term for President, Vice President, and Board of Directors will begin July 31, 2024.</a:t>
            </a:r>
          </a:p>
          <a:p>
            <a:endParaRPr lang="en-US" dirty="0"/>
          </a:p>
          <a:p>
            <a:r>
              <a:rPr lang="en-US" dirty="0"/>
              <a:t>Submit your nominations at taaaconline.org/taaac-elections or by scanning the QR code here.</a:t>
            </a:r>
          </a:p>
        </p:txBody>
      </p:sp>
      <p:sp>
        <p:nvSpPr>
          <p:cNvPr id="4" name="Slide Number Placeholder 3"/>
          <p:cNvSpPr>
            <a:spLocks noGrp="1"/>
          </p:cNvSpPr>
          <p:nvPr>
            <p:ph type="sldNum" sz="quarter" idx="5"/>
          </p:nvPr>
        </p:nvSpPr>
        <p:spPr/>
        <p:txBody>
          <a:bodyPr/>
          <a:lstStyle/>
          <a:p>
            <a:fld id="{B63B8777-E740-4325-9235-3DCED289FFDC}" type="slidenum">
              <a:rPr lang="en-US" smtClean="0"/>
              <a:t>3</a:t>
            </a:fld>
            <a:endParaRPr lang="en-US"/>
          </a:p>
        </p:txBody>
      </p:sp>
    </p:spTree>
    <p:extLst>
      <p:ext uri="{BB962C8B-B14F-4D97-AF65-F5344CB8AC3E}">
        <p14:creationId xmlns:p14="http://schemas.microsoft.com/office/powerpoint/2010/main" val="161096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planning on retiring in the next five years? We have an event for you! Join our partner Integrated Financial Solutions on November 9 at 5:00 </a:t>
            </a:r>
            <a:r>
              <a:rPr lang="en-US" dirty="0" err="1"/>
              <a:t>p.m.for</a:t>
            </a:r>
            <a:r>
              <a:rPr lang="en-US" dirty="0"/>
              <a:t> a virtual seminar to learn about your pension, social security benefits, and investments! This is free to members, use the QR code to rsvp.</a:t>
            </a:r>
          </a:p>
          <a:p>
            <a:endParaRPr lang="en-US" dirty="0"/>
          </a:p>
          <a:p>
            <a:r>
              <a:rPr lang="en-US" dirty="0"/>
              <a:t>https://ifsmd.wufoo.com/forms/taaacsaaaac-retirement-workshop/ </a:t>
            </a:r>
          </a:p>
        </p:txBody>
      </p:sp>
      <p:sp>
        <p:nvSpPr>
          <p:cNvPr id="4" name="Slide Number Placeholder 3"/>
          <p:cNvSpPr>
            <a:spLocks noGrp="1"/>
          </p:cNvSpPr>
          <p:nvPr>
            <p:ph type="sldNum" sz="quarter" idx="5"/>
          </p:nvPr>
        </p:nvSpPr>
        <p:spPr/>
        <p:txBody>
          <a:bodyPr/>
          <a:lstStyle/>
          <a:p>
            <a:fld id="{B63B8777-E740-4325-9235-3DCED289FFDC}" type="slidenum">
              <a:rPr lang="en-US" smtClean="0"/>
              <a:t>4</a:t>
            </a:fld>
            <a:endParaRPr lang="en-US"/>
          </a:p>
        </p:txBody>
      </p:sp>
    </p:spTree>
    <p:extLst>
      <p:ext uri="{BB962C8B-B14F-4D97-AF65-F5344CB8AC3E}">
        <p14:creationId xmlns:p14="http://schemas.microsoft.com/office/powerpoint/2010/main" val="385207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month, we saw our union siblings at the UAW win a 25% pay increase over the next four years for union auto workers. If we want to see that same success for educators, we have to elect pro-public education candidates to the school board who trust educators and put our priorities first.</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we want to be involved in these races early, the Government Relations Committee has interviewed Dana Schallheim, the incumbent in District 5. After numerous attempts to reach her opponent, interviewing and reviewing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Schallheim’s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responses to our questionnaire, and considering her strong record in support of educators, the TAAAC Rep Assembly has voted to endorse her run for reelection! Stay tuned for opportunities to volunteer! If you know anyone who is interested in running for office in any district, have them reach out to the TAAAC Office at 410-224-3330 for </a:t>
            </a:r>
            <a:r>
              <a:rPr lang="en-US" sz="1800">
                <a:effectLst/>
                <a:latin typeface="Calibri" panose="020F0502020204030204" pitchFamily="34" charset="0"/>
                <a:ea typeface="Calibri" panose="020F0502020204030204" pitchFamily="34" charset="0"/>
                <a:cs typeface="Times New Roman" panose="02020603050405020304" pitchFamily="18" charset="0"/>
              </a:rPr>
              <a:t>support!</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we’ve been working with the National Education Association to call members and discuss our political action committee. Because we can’t use dues dollars for apple ballots, mail, or snacks from volunteers, we need to fundraise to help get out the vote! If you want to help, you can say yes to the callers, use this QR code to make payroll deductions for you to basket mail back to the TAAAC office, or donate one-time via the MSEA website: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marylandeducators.org.</a:t>
            </a:r>
            <a:endParaRPr lang="en-US" dirty="0"/>
          </a:p>
        </p:txBody>
      </p:sp>
      <p:sp>
        <p:nvSpPr>
          <p:cNvPr id="4" name="Slide Number Placeholder 3"/>
          <p:cNvSpPr>
            <a:spLocks noGrp="1"/>
          </p:cNvSpPr>
          <p:nvPr>
            <p:ph type="sldNum" sz="quarter" idx="5"/>
          </p:nvPr>
        </p:nvSpPr>
        <p:spPr/>
        <p:txBody>
          <a:bodyPr/>
          <a:lstStyle/>
          <a:p>
            <a:fld id="{73A8BE18-3614-4329-B202-4DB023167C9B}" type="slidenum">
              <a:rPr lang="en-US" smtClean="0"/>
              <a:t>5</a:t>
            </a:fld>
            <a:endParaRPr lang="en-US"/>
          </a:p>
        </p:txBody>
      </p:sp>
    </p:spTree>
    <p:extLst>
      <p:ext uri="{BB962C8B-B14F-4D97-AF65-F5344CB8AC3E}">
        <p14:creationId xmlns:p14="http://schemas.microsoft.com/office/powerpoint/2010/main" val="207106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your second quarter has started off on a high note or you’ve had a hard start to the school year, join us to celebrate or commiserate with your fellow union members at a happy hour! The First drink and appetizers will be covered by TAAAC at Stan + Joe’s Riverside on Thursday, November 16 at 5:00 p.m.</a:t>
            </a:r>
          </a:p>
          <a:p>
            <a:r>
              <a:rPr lang="en-US" dirty="0"/>
              <a:t>Use the link here or QR code to rsvp.</a:t>
            </a:r>
          </a:p>
          <a:p>
            <a:endParaRPr lang="en-US" dirty="0"/>
          </a:p>
          <a:p>
            <a:r>
              <a:rPr lang="en-US" dirty="0"/>
              <a:t>https://secure.ngpvan.com/_UEx0KMUdECHkuqdbzJBwg2 </a:t>
            </a:r>
          </a:p>
        </p:txBody>
      </p:sp>
      <p:sp>
        <p:nvSpPr>
          <p:cNvPr id="4" name="Slide Number Placeholder 3"/>
          <p:cNvSpPr>
            <a:spLocks noGrp="1"/>
          </p:cNvSpPr>
          <p:nvPr>
            <p:ph type="sldNum" sz="quarter" idx="5"/>
          </p:nvPr>
        </p:nvSpPr>
        <p:spPr/>
        <p:txBody>
          <a:bodyPr/>
          <a:lstStyle/>
          <a:p>
            <a:fld id="{73A8BE18-3614-4329-B202-4DB023167C9B}" type="slidenum">
              <a:rPr lang="en-US" smtClean="0"/>
              <a:t>6</a:t>
            </a:fld>
            <a:endParaRPr lang="en-US"/>
          </a:p>
        </p:txBody>
      </p:sp>
    </p:spTree>
    <p:extLst>
      <p:ext uri="{BB962C8B-B14F-4D97-AF65-F5344CB8AC3E}">
        <p14:creationId xmlns:p14="http://schemas.microsoft.com/office/powerpoint/2010/main" val="84579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our Negotiations Team is preparing to pass proposals across the table for our FY25 negotiations session. This is a full reopener of the contract, so we’re prioritizing retention, safety, and time. We have 12 sessions on the books before the end of the school year and we hope to turn out for a strong contract! With the budget season coming up quickly, save the date for Tuesday, January 9 at Old Mill High for the Board of Education budget hearing to make your voice heard on your priorities.</a:t>
            </a:r>
          </a:p>
          <a:p>
            <a:endParaRPr lang="en-US" dirty="0"/>
          </a:p>
        </p:txBody>
      </p:sp>
      <p:sp>
        <p:nvSpPr>
          <p:cNvPr id="4" name="Slide Number Placeholder 3"/>
          <p:cNvSpPr>
            <a:spLocks noGrp="1"/>
          </p:cNvSpPr>
          <p:nvPr>
            <p:ph type="sldNum" sz="quarter" idx="5"/>
          </p:nvPr>
        </p:nvSpPr>
        <p:spPr/>
        <p:txBody>
          <a:bodyPr/>
          <a:lstStyle/>
          <a:p>
            <a:fld id="{73A8BE18-3614-4329-B202-4DB023167C9B}" type="slidenum">
              <a:rPr lang="en-US" smtClean="0"/>
              <a:t>7</a:t>
            </a:fld>
            <a:endParaRPr lang="en-US"/>
          </a:p>
        </p:txBody>
      </p:sp>
    </p:spTree>
    <p:extLst>
      <p:ext uri="{BB962C8B-B14F-4D97-AF65-F5344CB8AC3E}">
        <p14:creationId xmlns:p14="http://schemas.microsoft.com/office/powerpoint/2010/main" val="129380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73A8BE18-3614-4329-B202-4DB023167C9B}" type="slidenum">
              <a:rPr lang="en-US" smtClean="0"/>
              <a:t>8</a:t>
            </a:fld>
            <a:endParaRPr lang="en-US"/>
          </a:p>
        </p:txBody>
      </p:sp>
    </p:spTree>
    <p:extLst>
      <p:ext uri="{BB962C8B-B14F-4D97-AF65-F5344CB8AC3E}">
        <p14:creationId xmlns:p14="http://schemas.microsoft.com/office/powerpoint/2010/main" val="152545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E7C-229B-BF9D-32BA-D638A7D33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7155A7-5437-3F0D-2933-23531DC9F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23C3F6-0431-40FD-9C30-1756FDF465EB}"/>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5" name="Footer Placeholder 4">
            <a:extLst>
              <a:ext uri="{FF2B5EF4-FFF2-40B4-BE49-F238E27FC236}">
                <a16:creationId xmlns:a16="http://schemas.microsoft.com/office/drawing/2014/main" id="{F8085330-6013-6B3F-E1BC-08A134BDC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696AB-4D3C-9879-31E9-98018BC26C45}"/>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197844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333C-EFC9-BAB4-7C12-3AEDE46CCB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F7DDC4-2830-F5BC-B4CC-798D8E94A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FCB3B-4472-B916-38FB-0B0E86ED8467}"/>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5" name="Footer Placeholder 4">
            <a:extLst>
              <a:ext uri="{FF2B5EF4-FFF2-40B4-BE49-F238E27FC236}">
                <a16:creationId xmlns:a16="http://schemas.microsoft.com/office/drawing/2014/main" id="{A242F309-4F94-2F3E-E15D-92627139C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09AE5-C212-4648-A4A2-22F8EF0191BA}"/>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314067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6D465-4C4E-2C82-36EF-5655384BDB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88382C-5326-5176-DEA6-FE631502B0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AA179-0452-5774-0342-F5992D168B46}"/>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5" name="Footer Placeholder 4">
            <a:extLst>
              <a:ext uri="{FF2B5EF4-FFF2-40B4-BE49-F238E27FC236}">
                <a16:creationId xmlns:a16="http://schemas.microsoft.com/office/drawing/2014/main" id="{A53B9602-325F-3334-2B4A-02EDC9A81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B9D24-A96C-823B-249C-54592445E3A0}"/>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256443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20FF-E110-3E70-618E-79CE0E76C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4558B-0BEC-756F-A79C-BF9A10E5D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2BAC6-E20B-6D63-F02D-E9BEC55140AE}"/>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5" name="Footer Placeholder 4">
            <a:extLst>
              <a:ext uri="{FF2B5EF4-FFF2-40B4-BE49-F238E27FC236}">
                <a16:creationId xmlns:a16="http://schemas.microsoft.com/office/drawing/2014/main" id="{10FC710D-6B56-26FF-F746-846A47493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22BD1-4655-5DCF-48F0-CE5EFD8B401A}"/>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139881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8916-3DF5-A830-9FC3-E552D956D1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BCCA1-3D98-F508-15D4-4859AB8F3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E9DDA0-667F-F3E8-2F52-A71BC7C7244F}"/>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5" name="Footer Placeholder 4">
            <a:extLst>
              <a:ext uri="{FF2B5EF4-FFF2-40B4-BE49-F238E27FC236}">
                <a16:creationId xmlns:a16="http://schemas.microsoft.com/office/drawing/2014/main" id="{924738F2-390E-1D44-72BE-FC75E53E5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B610B-11FA-6393-9C2F-7A373E8179CE}"/>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334257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DBE1-D0CE-BB98-1613-9F9389C681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7F631-341A-ACA6-FD82-56459DBFA1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2BF9DD-4864-301E-95B9-47131A594E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E8FB2-92AE-39A2-2013-271881501714}"/>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6" name="Footer Placeholder 5">
            <a:extLst>
              <a:ext uri="{FF2B5EF4-FFF2-40B4-BE49-F238E27FC236}">
                <a16:creationId xmlns:a16="http://schemas.microsoft.com/office/drawing/2014/main" id="{365254EB-9FC2-4B11-D571-CDDFDF230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17438-CDAA-78B7-8B42-DD7D75745AD1}"/>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158468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679D-12A0-86A9-46EF-35561E4C8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EB575C-D685-114C-10C5-77E2C7BFB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2EDDD-45F1-E735-BAA7-65F10142E9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C71584-F5A1-93B2-AC5D-8820548EBE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85720-8EDB-CF76-316A-462CF86F08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72757-F6DF-4452-EEE1-B234459941CA}"/>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8" name="Footer Placeholder 7">
            <a:extLst>
              <a:ext uri="{FF2B5EF4-FFF2-40B4-BE49-F238E27FC236}">
                <a16:creationId xmlns:a16="http://schemas.microsoft.com/office/drawing/2014/main" id="{4BB8A31F-06AC-4275-1668-21F508AD27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842BCE-34DA-909C-1F84-811D20356798}"/>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105982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0259-3BEB-7497-DC19-0872442CA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CD7848-22D7-8EB1-A7BB-E798DFBC46B1}"/>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4" name="Footer Placeholder 3">
            <a:extLst>
              <a:ext uri="{FF2B5EF4-FFF2-40B4-BE49-F238E27FC236}">
                <a16:creationId xmlns:a16="http://schemas.microsoft.com/office/drawing/2014/main" id="{051B6ACD-627F-B01D-C973-0591CBDBE8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9E09E-B3A7-CB65-B5D8-D9BF427F0697}"/>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178618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D8719-AF76-C016-8207-A1083B57FD79}"/>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3" name="Footer Placeholder 2">
            <a:extLst>
              <a:ext uri="{FF2B5EF4-FFF2-40B4-BE49-F238E27FC236}">
                <a16:creationId xmlns:a16="http://schemas.microsoft.com/office/drawing/2014/main" id="{6A8F8DFA-B4E0-2D2D-3792-4F5C147B20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45A8C6-7230-FD44-1826-95A06AFBD829}"/>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154524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7B03-9908-F608-9AE5-A8C42F0B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30DC1-2209-FBF6-22B8-C42AF2382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9A68F0-E123-67CA-9ED5-B9E2B2279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C5959-6FEC-B4A8-44B0-2AE10097703A}"/>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6" name="Footer Placeholder 5">
            <a:extLst>
              <a:ext uri="{FF2B5EF4-FFF2-40B4-BE49-F238E27FC236}">
                <a16:creationId xmlns:a16="http://schemas.microsoft.com/office/drawing/2014/main" id="{2F7574EA-676F-8287-6FE0-7450CBCBF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E2DF1-03A8-20FB-EFF3-C650EDAC7F14}"/>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307904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CEBD-866D-86DE-FC4B-8AF5ED3E6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1594E-750F-70A5-1EEE-95B1484C8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CE166-B903-E774-ED1F-9F2E1E328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D1D11-12D1-E18F-72E7-9DE27328EDB9}"/>
              </a:ext>
            </a:extLst>
          </p:cNvPr>
          <p:cNvSpPr>
            <a:spLocks noGrp="1"/>
          </p:cNvSpPr>
          <p:nvPr>
            <p:ph type="dt" sz="half" idx="10"/>
          </p:nvPr>
        </p:nvSpPr>
        <p:spPr/>
        <p:txBody>
          <a:bodyPr/>
          <a:lstStyle/>
          <a:p>
            <a:fld id="{26BCF201-4E90-4D0B-A8E7-5D0720DAB954}" type="datetimeFigureOut">
              <a:rPr lang="en-US" smtClean="0"/>
              <a:t>11/7/2023</a:t>
            </a:fld>
            <a:endParaRPr lang="en-US"/>
          </a:p>
        </p:txBody>
      </p:sp>
      <p:sp>
        <p:nvSpPr>
          <p:cNvPr id="6" name="Footer Placeholder 5">
            <a:extLst>
              <a:ext uri="{FF2B5EF4-FFF2-40B4-BE49-F238E27FC236}">
                <a16:creationId xmlns:a16="http://schemas.microsoft.com/office/drawing/2014/main" id="{BDC3E867-D873-7F6F-A79E-150F98405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9BD2B-7BB1-B56B-DDEE-6650EB2E17B0}"/>
              </a:ext>
            </a:extLst>
          </p:cNvPr>
          <p:cNvSpPr>
            <a:spLocks noGrp="1"/>
          </p:cNvSpPr>
          <p:nvPr>
            <p:ph type="sldNum" sz="quarter" idx="12"/>
          </p:nvPr>
        </p:nvSpPr>
        <p:spPr/>
        <p:txBody>
          <a:bodyPr/>
          <a:lstStyle/>
          <a:p>
            <a:fld id="{4910FF9D-8F89-494B-AAEE-3B4F1F58351F}" type="slidenum">
              <a:rPr lang="en-US" smtClean="0"/>
              <a:t>‹#›</a:t>
            </a:fld>
            <a:endParaRPr lang="en-US"/>
          </a:p>
        </p:txBody>
      </p:sp>
    </p:spTree>
    <p:extLst>
      <p:ext uri="{BB962C8B-B14F-4D97-AF65-F5344CB8AC3E}">
        <p14:creationId xmlns:p14="http://schemas.microsoft.com/office/powerpoint/2010/main" val="397819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011FF-FA9D-B55F-6C45-3E04C7D83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FDC457-B8F6-86CE-A9E1-2097B5478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387BF-7BF0-6DA2-EEE6-B050DB774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CF201-4E90-4D0B-A8E7-5D0720DAB954}" type="datetimeFigureOut">
              <a:rPr lang="en-US" smtClean="0"/>
              <a:t>11/7/2023</a:t>
            </a:fld>
            <a:endParaRPr lang="en-US"/>
          </a:p>
        </p:txBody>
      </p:sp>
      <p:sp>
        <p:nvSpPr>
          <p:cNvPr id="5" name="Footer Placeholder 4">
            <a:extLst>
              <a:ext uri="{FF2B5EF4-FFF2-40B4-BE49-F238E27FC236}">
                <a16:creationId xmlns:a16="http://schemas.microsoft.com/office/drawing/2014/main" id="{2447EBE1-7581-C559-2827-A52E26655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833625-BFB3-FF4E-801C-E1F5206CB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0FF9D-8F89-494B-AAEE-3B4F1F58351F}" type="slidenum">
              <a:rPr lang="en-US" smtClean="0"/>
              <a:t>‹#›</a:t>
            </a:fld>
            <a:endParaRPr lang="en-US"/>
          </a:p>
        </p:txBody>
      </p:sp>
    </p:spTree>
    <p:extLst>
      <p:ext uri="{BB962C8B-B14F-4D97-AF65-F5344CB8AC3E}">
        <p14:creationId xmlns:p14="http://schemas.microsoft.com/office/powerpoint/2010/main" val="216567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group of people posing for a photo&#10;&#10;Description automatically generated">
            <a:extLst>
              <a:ext uri="{FF2B5EF4-FFF2-40B4-BE49-F238E27FC236}">
                <a16:creationId xmlns:a16="http://schemas.microsoft.com/office/drawing/2014/main" id="{A6DCE6FB-413E-DA1E-5D56-0F4301624A0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59072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blue background with text and a couple of objects&#10;&#10;Description automatically generated with medium confidence">
            <a:extLst>
              <a:ext uri="{FF2B5EF4-FFF2-40B4-BE49-F238E27FC236}">
                <a16:creationId xmlns:a16="http://schemas.microsoft.com/office/drawing/2014/main" id="{950117C6-F05F-DC28-2DC5-43C35E9E64F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232975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ign with black text&#10;&#10;Description automatically generated">
            <a:extLst>
              <a:ext uri="{FF2B5EF4-FFF2-40B4-BE49-F238E27FC236}">
                <a16:creationId xmlns:a16="http://schemas.microsoft.com/office/drawing/2014/main" id="{3E7BB868-D0BF-85E5-ABFB-26CDECB51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603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nner for a retirement service&#10;&#10;Description automatically generated">
            <a:extLst>
              <a:ext uri="{FF2B5EF4-FFF2-40B4-BE49-F238E27FC236}">
                <a16:creationId xmlns:a16="http://schemas.microsoft.com/office/drawing/2014/main" id="{FB9AF2A1-6069-2C68-1E06-44E219884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445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person smiling and a qr code&#10;&#10;Description automatically generated">
            <a:extLst>
              <a:ext uri="{FF2B5EF4-FFF2-40B4-BE49-F238E27FC236}">
                <a16:creationId xmlns:a16="http://schemas.microsoft.com/office/drawing/2014/main" id="{80C2BB10-C202-824F-DCD5-D8D03BBFA95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12347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black and orange cards&#10;&#10;Description automatically generated">
            <a:extLst>
              <a:ext uri="{FF2B5EF4-FFF2-40B4-BE49-F238E27FC236}">
                <a16:creationId xmlns:a16="http://schemas.microsoft.com/office/drawing/2014/main" id="{F451D048-7289-2477-73F9-9A3DFC97325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0157"/>
          <a:stretch/>
        </p:blipFill>
        <p:spPr>
          <a:xfrm>
            <a:off x="767144" y="7367"/>
            <a:ext cx="10657712" cy="6876605"/>
          </a:xfrm>
        </p:spPr>
      </p:pic>
      <p:sp>
        <p:nvSpPr>
          <p:cNvPr id="6" name="Rectangle 5">
            <a:extLst>
              <a:ext uri="{FF2B5EF4-FFF2-40B4-BE49-F238E27FC236}">
                <a16:creationId xmlns:a16="http://schemas.microsoft.com/office/drawing/2014/main" id="{60A7E41D-D3DD-D809-44EA-6A1D76B2838B}"/>
              </a:ext>
            </a:extLst>
          </p:cNvPr>
          <p:cNvSpPr/>
          <p:nvPr/>
        </p:nvSpPr>
        <p:spPr>
          <a:xfrm>
            <a:off x="11424856" y="-137159"/>
            <a:ext cx="1097611" cy="3566160"/>
          </a:xfrm>
          <a:prstGeom prst="rect">
            <a:avLst/>
          </a:prstGeom>
          <a:solidFill>
            <a:srgbClr val="FFA5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6F8AC8-A52C-3BFF-2671-5422EE212B1C}"/>
              </a:ext>
            </a:extLst>
          </p:cNvPr>
          <p:cNvSpPr/>
          <p:nvPr/>
        </p:nvSpPr>
        <p:spPr>
          <a:xfrm>
            <a:off x="-330467" y="3429000"/>
            <a:ext cx="1097611" cy="3566160"/>
          </a:xfrm>
          <a:prstGeom prst="rect">
            <a:avLst/>
          </a:prstGeom>
          <a:solidFill>
            <a:srgbClr val="FFA5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CF2676-D4F0-281B-4B5F-633578109235}"/>
              </a:ext>
            </a:extLst>
          </p:cNvPr>
          <p:cNvSpPr/>
          <p:nvPr/>
        </p:nvSpPr>
        <p:spPr>
          <a:xfrm>
            <a:off x="-330468" y="-137159"/>
            <a:ext cx="1097611" cy="35661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34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close-up of a paper&#10;&#10;Description automatically generated">
            <a:extLst>
              <a:ext uri="{FF2B5EF4-FFF2-40B4-BE49-F238E27FC236}">
                <a16:creationId xmlns:a16="http://schemas.microsoft.com/office/drawing/2014/main" id="{C1CA6835-FC3E-DBE8-D15A-EF5D7501C01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57199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lurry image of a person in a blue shirt&#10;&#10;Description automatically generated">
            <a:extLst>
              <a:ext uri="{FF2B5EF4-FFF2-40B4-BE49-F238E27FC236}">
                <a16:creationId xmlns:a16="http://schemas.microsoft.com/office/drawing/2014/main" id="{9FC25ADF-7F13-8D83-18D9-CECC051DEA3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4865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7563</TotalTime>
  <Words>668</Words>
  <Application>Microsoft Office PowerPoint</Application>
  <PresentationFormat>Widescreen</PresentationFormat>
  <Paragraphs>27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TAAAC 10-minute Meeting</dc:title>
  <dc:creator>Menas, Amanda [MD]</dc:creator>
  <cp:lastModifiedBy>Menas, Amanda [MD]</cp:lastModifiedBy>
  <cp:revision>3</cp:revision>
  <dcterms:created xsi:type="dcterms:W3CDTF">2023-10-30T16:59:53Z</dcterms:created>
  <dcterms:modified xsi:type="dcterms:W3CDTF">2023-11-07T17:30:29Z</dcterms:modified>
</cp:coreProperties>
</file>