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264" r:id="rId2"/>
    <p:sldId id="256" r:id="rId3"/>
    <p:sldId id="257" r:id="rId4"/>
    <p:sldId id="258" r:id="rId5"/>
    <p:sldId id="259" r:id="rId6"/>
    <p:sldId id="260" r:id="rId7"/>
    <p:sldId id="261" r:id="rId8"/>
    <p:sldId id="262" r:id="rId9"/>
    <p:sldId id="265" r:id="rId10"/>
    <p:sldId id="263" r:id="rId11"/>
  </p:sldIdLst>
  <p:sldSz cx="18288000" cy="10287000"/>
  <p:notesSz cx="6858000" cy="9144000"/>
  <p:embeddedFontLst>
    <p:embeddedFont>
      <p:font typeface="Alata" panose="020B0604020202020204" charset="0"/>
      <p:regular r:id="rId13"/>
    </p:embeddedFont>
    <p:embeddedFont>
      <p:font typeface="Canva Sans 2 Bold" panose="020B0604020202020204" charset="0"/>
      <p:regular r:id="rId14"/>
    </p:embeddedFont>
    <p:embeddedFont>
      <p:font typeface="Raleway 1 Bold" panose="020B0604020202020204" charset="0"/>
      <p:regular r:id="rId15"/>
    </p:embeddedFont>
    <p:embeddedFont>
      <p:font typeface="Raleway 1 Heavy" panose="020B0604020202020204" charset="0"/>
      <p:regular r:id="rId16"/>
    </p:embeddedFont>
    <p:embeddedFont>
      <p:font typeface="Raleway 2 Bold" panose="020B0604020202020204" charset="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2356" autoAdjust="0"/>
  </p:normalViewPr>
  <p:slideViewPr>
    <p:cSldViewPr>
      <p:cViewPr varScale="1">
        <p:scale>
          <a:sx n="27" d="100"/>
          <a:sy n="27" d="100"/>
        </p:scale>
        <p:origin x="1588" y="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25.01.2024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Happy new year! 2024 is going to be a busy year for our union from advocating around the budget and bargaining our contract, to organizing around school board elections and more. Together, we’re already hitting the ground running having hosted our Legislative Happy Hour, attended the Board of Education budget hearing, and are ready to keep advocating for what we deserve.</a:t>
            </a:r>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259255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Any questions?</a:t>
            </a:r>
          </a:p>
        </p:txBody>
      </p:sp>
      <p:sp>
        <p:nvSpPr>
          <p:cNvPr id="4" name="Slide Number Placehold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3278925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This month, we’ll go over what events are lined up, how we in this building can support union-wide actions, and hear from our </a:t>
            </a:r>
            <a:r>
              <a:rPr lang="en-US" dirty="0" err="1"/>
              <a:t>UniServ</a:t>
            </a:r>
            <a:r>
              <a:rPr lang="en-US" dirty="0"/>
              <a:t> Directors about parts of our contract that can help us!</a:t>
            </a:r>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493789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First up, we have internal union elections that will open at the end of the month. We can vote for TAAAC President, Vice President, Board of Directors, and MSEA and NEA candidates. To vote, you’ll need your MSEA ID and the last four of your social security number. If you don’t know your MSEA ID, I (your building rep) have a list. If anything has changed, we can get your number by calling the TAAAC Office at 410-224-3330.</a:t>
            </a:r>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2403709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it comes to advocacy, the first thing on many of our minds is how much our salary might increase this bargaining cycle. Our Negotiations Team proposed a 10% COLA plus a step, but AACPS has responded by only proposing a 3% COLA in their annual budget. This is unacceptable and we know we deserve more. With the wins we saw last year with auto-workers and the Hollywood strike, we know we can get more too if we speak up. Check out the dates here and pick one that you can attend, either where you live or work, to show up on behalf of our colleagues. The County Executive has said before that when educators show up to these hearings, we are more likely to get more money. Use the QR code to RSVP directly.</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BOE budget hearing was postponed tentatively to January 25 – stay tuned for more info on how to sign up and testify! We’ll have new red t-shirts!</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https://www.aacounty.org/openarundel/yourbudget/budget-townhalls </a:t>
            </a:r>
          </a:p>
        </p:txBody>
      </p:sp>
      <p:sp>
        <p:nvSpPr>
          <p:cNvPr id="4" name="Slide Number Placehold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4073542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If you can’t make it in person, we still want to hear from you. AACPS’s bargaining team thinks our proposals at the table don’t reflect what we’re seeing in our schools, so we need to show them specific examples. One of our proposals is around student violence: think about a time you were injured by a student or a referral wasn’t processed. Another proposal is around pay for Department Chairs: Would more people be willing to stay in the position as it has evolved if there was more money? Do you think that a 3% COLA will keep educators in this county? Use the QR code to tell AACPS what you need, both at the bargaining table and in their budget. You can submit stories anonymously too!</a:t>
            </a:r>
          </a:p>
          <a:p>
            <a:endParaRPr lang="en-US" dirty="0"/>
          </a:p>
          <a:p>
            <a:r>
              <a:rPr lang="en-US" dirty="0"/>
              <a:t>https://docs.google.com/forms/d/e/1FAIpQLSfsur4fBIanzcO5dOtHRZIQq_CDDuILMU9H5qObCYClYiRw5Q/viewform?usp=sf_link</a:t>
            </a:r>
          </a:p>
        </p:txBody>
      </p:sp>
      <p:sp>
        <p:nvSpPr>
          <p:cNvPr id="4" name="Slide Number Placehold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1737535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On the other hand, If you’re ready to get personal with legislators at the local and state levels to advocate for everything from the budget to student loan forgiveness to the number of days in our school calendar to protections against book bans, this is the opportunity for you! Join TAAAC members each week for lobby sessions. These are open to anyone, even if you haven’t spoken out like this before. We’ll have a briefing on the legislator and talking points each Monday afternoon before walking into the capital together for meetings. This is our opportunity to ensure people in power know what is happening in our schools so they don’t make policies that will negatively impact our students and our profession. Use the QR code to RSVP.</a:t>
            </a:r>
          </a:p>
          <a:p>
            <a:endParaRPr lang="en-US" dirty="0"/>
          </a:p>
          <a:p>
            <a:r>
              <a:rPr lang="en-US" dirty="0"/>
              <a:t>https://www.signupgenius.com/go/10C0945ADAB28A0F4CF8-46172888-taaac#/</a:t>
            </a:r>
          </a:p>
        </p:txBody>
      </p:sp>
      <p:sp>
        <p:nvSpPr>
          <p:cNvPr id="4" name="Slide Number Placehold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2277389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There are less serious opportunities to get involved with TAAAC too! Come to our happy hour hosted by the membership and special events committees at the end of the month! We’ll meet at Ellie’s in Millersville on Thursday the 25</a:t>
            </a:r>
            <a:r>
              <a:rPr lang="en-US" baseline="30000" dirty="0"/>
              <a:t>th</a:t>
            </a:r>
            <a:r>
              <a:rPr lang="en-US" dirty="0"/>
              <a:t>. Use the QR code to RSVP.</a:t>
            </a:r>
          </a:p>
          <a:p>
            <a:endParaRPr lang="en-US" dirty="0"/>
          </a:p>
          <a:p>
            <a:r>
              <a:rPr lang="en-US" dirty="0"/>
              <a:t>https://secure.ngpvan.com/yKIeXYgtn0GoQ10K9Z5I2A2</a:t>
            </a:r>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3481916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While hosted by the Early Career Educator Committee, this event on student discipline is for all educators to learn about your rights in dealing with extreme student behaviors, what rights your students have, and what actionable steps you can take to protect yourself and your students. We’re hosting this event virtually on the 30</a:t>
            </a:r>
            <a:r>
              <a:rPr lang="en-US" baseline="30000" dirty="0"/>
              <a:t>th</a:t>
            </a:r>
            <a:r>
              <a:rPr lang="en-US" dirty="0"/>
              <a:t>. Use the QR code to RSVP.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dirty="0"/>
              <a:t>Finally, a word from our </a:t>
            </a:r>
            <a:r>
              <a:rPr lang="en-US" dirty="0" err="1"/>
              <a:t>UniServ</a:t>
            </a:r>
            <a:r>
              <a:rPr lang="en-US" dirty="0"/>
              <a:t> Directors: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Unlike most other professions, as a public-school educator in Maryland you can suffer negative consequences for resigning your position outside of certain timelines. If you resign during the school year (with limited exceptions, see Article 17 B), the following will occur:</a:t>
            </a:r>
          </a:p>
          <a:p>
            <a:pPr marL="342900" marR="0" lvl="0" indent="-342900">
              <a:lnSpc>
                <a:spcPct val="107000"/>
              </a:lnSpc>
              <a:spcBef>
                <a:spcPts val="0"/>
              </a:spcBef>
              <a:spcAft>
                <a:spcPts val="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Any accumulated summer pay is forfeited, and you will not receive it (COMAR 13A.07.02.01). </a:t>
            </a:r>
          </a:p>
          <a:p>
            <a:pPr marL="342900" marR="0" lvl="0" indent="-342900">
              <a:lnSpc>
                <a:spcPct val="107000"/>
              </a:lnSpc>
              <a:spcBef>
                <a:spcPts val="0"/>
              </a:spcBef>
              <a:spcAft>
                <a:spcPts val="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Board of Ed, at its sole discretion, may suspend your Maryland teaching certificate (typically for one year, but can be for longer). </a:t>
            </a:r>
          </a:p>
          <a:p>
            <a:pPr marL="342900" marR="0" lvl="0" indent="-342900">
              <a:lnSpc>
                <a:spcPct val="107000"/>
              </a:lnSpc>
              <a:spcBef>
                <a:spcPts val="0"/>
              </a:spcBef>
              <a:spcAft>
                <a:spcPts val="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AACPS and its agents are not required to provide you with a letter or recommendation or positive reference (though they may individually choose to do so). </a:t>
            </a:r>
          </a:p>
          <a:p>
            <a:pPr marL="342900" marR="0" lvl="0" indent="-342900">
              <a:lnSpc>
                <a:spcPct val="107000"/>
              </a:lnSpc>
              <a:spcBef>
                <a:spcPts val="0"/>
              </a:spcBef>
              <a:spcAft>
                <a:spcPts val="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Your insurance ends at the end of the month in which you resign. </a:t>
            </a:r>
          </a:p>
          <a:p>
            <a:pPr marL="342900" marR="0" lvl="0" indent="-342900">
              <a:lnSpc>
                <a:spcPct val="107000"/>
              </a:lnSpc>
              <a:spcBef>
                <a:spcPts val="0"/>
              </a:spcBef>
              <a:spcAft>
                <a:spcPts val="80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you are not vested in the Maryland state public employee retirement system, your contributions will be returned to you. If you are vested, that money will remain until you retire.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avoid these consequences, members should provide their </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notice of intent to resign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by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April 15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continue to work through the end of the school year), and </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actually resign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no later than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July 15</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before the next school year. By following these timelines, members will not suffer any of the above consequences and your insurance will continue through the end of August. </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875430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C7C53DCA-617A-B987-EEBE-B41D76BC33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extLst>
      <p:ext uri="{BB962C8B-B14F-4D97-AF65-F5344CB8AC3E}">
        <p14:creationId xmlns:p14="http://schemas.microsoft.com/office/powerpoint/2010/main" val="715784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A51D"/>
        </a:solidFill>
        <a:effectLst/>
      </p:bgPr>
    </p:bg>
    <p:spTree>
      <p:nvGrpSpPr>
        <p:cNvPr id="1" name=""/>
        <p:cNvGrpSpPr/>
        <p:nvPr/>
      </p:nvGrpSpPr>
      <p:grpSpPr>
        <a:xfrm>
          <a:off x="0" y="0"/>
          <a:ext cx="0" cy="0"/>
          <a:chOff x="0" y="0"/>
          <a:chExt cx="0" cy="0"/>
        </a:xfrm>
      </p:grpSpPr>
      <p:sp>
        <p:nvSpPr>
          <p:cNvPr id="2" name="Freeform 2"/>
          <p:cNvSpPr/>
          <p:nvPr/>
        </p:nvSpPr>
        <p:spPr>
          <a:xfrm>
            <a:off x="0" y="-2062830"/>
            <a:ext cx="18288000" cy="13716000"/>
          </a:xfrm>
          <a:custGeom>
            <a:avLst/>
            <a:gdLst/>
            <a:ahLst/>
            <a:cxnLst/>
            <a:rect l="l" t="t" r="r" b="b"/>
            <a:pathLst>
              <a:path w="18288000" h="13716000">
                <a:moveTo>
                  <a:pt x="0" y="0"/>
                </a:moveTo>
                <a:lnTo>
                  <a:pt x="18288000" y="0"/>
                </a:lnTo>
                <a:lnTo>
                  <a:pt x="18288000" y="13716000"/>
                </a:lnTo>
                <a:lnTo>
                  <a:pt x="0" y="13716000"/>
                </a:lnTo>
                <a:lnTo>
                  <a:pt x="0" y="0"/>
                </a:lnTo>
                <a:close/>
              </a:path>
            </a:pathLst>
          </a:custGeom>
          <a:blipFill>
            <a:blip r:embed="rId3">
              <a:alphaModFix amt="40000"/>
            </a:blip>
            <a:stretch>
              <a:fillRect/>
            </a:stretch>
          </a:blipFill>
        </p:spPr>
        <p:txBody>
          <a:bodyPr/>
          <a:lstStyle/>
          <a:p>
            <a:endParaRPr lang="en-US"/>
          </a:p>
        </p:txBody>
      </p:sp>
      <p:sp>
        <p:nvSpPr>
          <p:cNvPr id="3" name="TextBox 3"/>
          <p:cNvSpPr txBox="1"/>
          <p:nvPr/>
        </p:nvSpPr>
        <p:spPr>
          <a:xfrm>
            <a:off x="1027658" y="3184440"/>
            <a:ext cx="16232685" cy="3518458"/>
          </a:xfrm>
          <a:prstGeom prst="rect">
            <a:avLst/>
          </a:prstGeom>
        </p:spPr>
        <p:txBody>
          <a:bodyPr lIns="0" tIns="0" rIns="0" bIns="0" rtlCol="0" anchor="t">
            <a:spAutoFit/>
          </a:bodyPr>
          <a:lstStyle/>
          <a:p>
            <a:pPr algn="ctr">
              <a:lnSpc>
                <a:spcPts val="28667"/>
              </a:lnSpc>
            </a:pPr>
            <a:r>
              <a:rPr lang="en-US" sz="20476">
                <a:solidFill>
                  <a:srgbClr val="FFFFFF"/>
                </a:solidFill>
                <a:latin typeface="Raleway 2 Bold"/>
              </a:rPr>
              <a:t>QUESTIONS?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8DEC6"/>
        </a:solidFill>
        <a:effectLst/>
      </p:bgPr>
    </p:bg>
    <p:spTree>
      <p:nvGrpSpPr>
        <p:cNvPr id="1" name=""/>
        <p:cNvGrpSpPr/>
        <p:nvPr/>
      </p:nvGrpSpPr>
      <p:grpSpPr>
        <a:xfrm>
          <a:off x="0" y="0"/>
          <a:ext cx="0" cy="0"/>
          <a:chOff x="0" y="0"/>
          <a:chExt cx="0" cy="0"/>
        </a:xfrm>
      </p:grpSpPr>
      <p:sp>
        <p:nvSpPr>
          <p:cNvPr id="2" name="Freeform 2"/>
          <p:cNvSpPr/>
          <p:nvPr/>
        </p:nvSpPr>
        <p:spPr>
          <a:xfrm>
            <a:off x="8332602" y="4823987"/>
            <a:ext cx="7091905" cy="10127736"/>
          </a:xfrm>
          <a:custGeom>
            <a:avLst/>
            <a:gdLst/>
            <a:ahLst/>
            <a:cxnLst/>
            <a:rect l="l" t="t" r="r" b="b"/>
            <a:pathLst>
              <a:path w="7091905" h="10127736">
                <a:moveTo>
                  <a:pt x="0" y="0"/>
                </a:moveTo>
                <a:lnTo>
                  <a:pt x="7091905" y="0"/>
                </a:lnTo>
                <a:lnTo>
                  <a:pt x="7091905" y="10127736"/>
                </a:lnTo>
                <a:lnTo>
                  <a:pt x="0" y="10127736"/>
                </a:lnTo>
                <a:lnTo>
                  <a:pt x="0" y="0"/>
                </a:lnTo>
                <a:close/>
              </a:path>
            </a:pathLst>
          </a:custGeom>
          <a:blipFill>
            <a:blip r:embed="rId3">
              <a:alphaModFix amt="44999"/>
              <a:extLst>
                <a:ext uri="{96DAC541-7B7A-43D3-8B79-37D633B846F1}">
                  <asvg:svgBlip xmlns:asvg="http://schemas.microsoft.com/office/drawing/2016/SVG/main" r:embed="rId4"/>
                </a:ext>
              </a:extLst>
            </a:blip>
            <a:stretch>
              <a:fillRect r="-46281"/>
            </a:stretch>
          </a:blipFill>
        </p:spPr>
        <p:txBody>
          <a:bodyPr/>
          <a:lstStyle/>
          <a:p>
            <a:endParaRPr lang="en-US"/>
          </a:p>
        </p:txBody>
      </p:sp>
      <p:sp>
        <p:nvSpPr>
          <p:cNvPr id="3" name="Freeform 3"/>
          <p:cNvSpPr/>
          <p:nvPr/>
        </p:nvSpPr>
        <p:spPr>
          <a:xfrm>
            <a:off x="12035322" y="-5629379"/>
            <a:ext cx="7091905" cy="10127736"/>
          </a:xfrm>
          <a:custGeom>
            <a:avLst/>
            <a:gdLst/>
            <a:ahLst/>
            <a:cxnLst/>
            <a:rect l="l" t="t" r="r" b="b"/>
            <a:pathLst>
              <a:path w="7091905" h="10127736">
                <a:moveTo>
                  <a:pt x="0" y="0"/>
                </a:moveTo>
                <a:lnTo>
                  <a:pt x="7091904" y="0"/>
                </a:lnTo>
                <a:lnTo>
                  <a:pt x="7091904" y="10127737"/>
                </a:lnTo>
                <a:lnTo>
                  <a:pt x="0" y="10127737"/>
                </a:lnTo>
                <a:lnTo>
                  <a:pt x="0" y="0"/>
                </a:lnTo>
                <a:close/>
              </a:path>
            </a:pathLst>
          </a:custGeom>
          <a:blipFill>
            <a:blip r:embed="rId3">
              <a:alphaModFix amt="44999"/>
              <a:extLst>
                <a:ext uri="{96DAC541-7B7A-43D3-8B79-37D633B846F1}">
                  <asvg:svgBlip xmlns:asvg="http://schemas.microsoft.com/office/drawing/2016/SVG/main" r:embed="rId4"/>
                </a:ext>
              </a:extLst>
            </a:blip>
            <a:stretch>
              <a:fillRect r="-46281"/>
            </a:stretch>
          </a:blipFill>
        </p:spPr>
        <p:txBody>
          <a:bodyPr/>
          <a:lstStyle/>
          <a:p>
            <a:endParaRPr lang="en-US"/>
          </a:p>
        </p:txBody>
      </p:sp>
      <p:sp>
        <p:nvSpPr>
          <p:cNvPr id="4" name="Freeform 4"/>
          <p:cNvSpPr/>
          <p:nvPr/>
        </p:nvSpPr>
        <p:spPr>
          <a:xfrm>
            <a:off x="-7279416" y="-4226682"/>
            <a:ext cx="10374122" cy="10127736"/>
          </a:xfrm>
          <a:custGeom>
            <a:avLst/>
            <a:gdLst/>
            <a:ahLst/>
            <a:cxnLst/>
            <a:rect l="l" t="t" r="r" b="b"/>
            <a:pathLst>
              <a:path w="10374122" h="10127736">
                <a:moveTo>
                  <a:pt x="0" y="0"/>
                </a:moveTo>
                <a:lnTo>
                  <a:pt x="10374122" y="0"/>
                </a:lnTo>
                <a:lnTo>
                  <a:pt x="10374122" y="10127736"/>
                </a:lnTo>
                <a:lnTo>
                  <a:pt x="0" y="10127736"/>
                </a:lnTo>
                <a:lnTo>
                  <a:pt x="0" y="0"/>
                </a:lnTo>
                <a:close/>
              </a:path>
            </a:pathLst>
          </a:custGeom>
          <a:blipFill>
            <a:blip r:embed="rId3">
              <a:alphaModFix amt="44999"/>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 name="Group 5"/>
          <p:cNvGrpSpPr/>
          <p:nvPr/>
        </p:nvGrpSpPr>
        <p:grpSpPr>
          <a:xfrm>
            <a:off x="1067705" y="1047619"/>
            <a:ext cx="16191595" cy="1730725"/>
            <a:chOff x="0" y="0"/>
            <a:chExt cx="4264453" cy="455829"/>
          </a:xfrm>
        </p:grpSpPr>
        <p:sp>
          <p:nvSpPr>
            <p:cNvPr id="6" name="Freeform 6"/>
            <p:cNvSpPr/>
            <p:nvPr/>
          </p:nvSpPr>
          <p:spPr>
            <a:xfrm>
              <a:off x="0" y="0"/>
              <a:ext cx="4264453" cy="455829"/>
            </a:xfrm>
            <a:custGeom>
              <a:avLst/>
              <a:gdLst/>
              <a:ahLst/>
              <a:cxnLst/>
              <a:rect l="l" t="t" r="r" b="b"/>
              <a:pathLst>
                <a:path w="4264453" h="455829">
                  <a:moveTo>
                    <a:pt x="0" y="0"/>
                  </a:moveTo>
                  <a:lnTo>
                    <a:pt x="4264453" y="0"/>
                  </a:lnTo>
                  <a:lnTo>
                    <a:pt x="4264453" y="455829"/>
                  </a:lnTo>
                  <a:lnTo>
                    <a:pt x="0" y="455829"/>
                  </a:lnTo>
                  <a:close/>
                </a:path>
              </a:pathLst>
            </a:custGeom>
            <a:solidFill>
              <a:srgbClr val="FFFFFF"/>
            </a:solidFill>
          </p:spPr>
          <p:txBody>
            <a:bodyPr/>
            <a:lstStyle/>
            <a:p>
              <a:endParaRPr lang="en-US"/>
            </a:p>
          </p:txBody>
        </p:sp>
        <p:sp>
          <p:nvSpPr>
            <p:cNvPr id="7" name="TextBox 7"/>
            <p:cNvSpPr txBox="1"/>
            <p:nvPr/>
          </p:nvSpPr>
          <p:spPr>
            <a:xfrm>
              <a:off x="0" y="-180975"/>
              <a:ext cx="4264453" cy="636804"/>
            </a:xfrm>
            <a:prstGeom prst="rect">
              <a:avLst/>
            </a:prstGeom>
          </p:spPr>
          <p:txBody>
            <a:bodyPr lIns="50800" tIns="50800" rIns="50800" bIns="50800" rtlCol="0" anchor="ctr"/>
            <a:lstStyle/>
            <a:p>
              <a:pPr algn="ctr">
                <a:lnSpc>
                  <a:spcPts val="13299"/>
                </a:lnSpc>
              </a:pPr>
              <a:r>
                <a:rPr lang="en-US" sz="9499">
                  <a:solidFill>
                    <a:srgbClr val="15A49F"/>
                  </a:solidFill>
                  <a:latin typeface="Raleway 1 Bold"/>
                </a:rPr>
                <a:t>AGENDA</a:t>
              </a:r>
            </a:p>
          </p:txBody>
        </p:sp>
      </p:grpSp>
      <p:grpSp>
        <p:nvGrpSpPr>
          <p:cNvPr id="8" name="Group 8"/>
          <p:cNvGrpSpPr/>
          <p:nvPr/>
        </p:nvGrpSpPr>
        <p:grpSpPr>
          <a:xfrm>
            <a:off x="3269932" y="3095661"/>
            <a:ext cx="13989368" cy="6162639"/>
            <a:chOff x="0" y="0"/>
            <a:chExt cx="3684443" cy="1623082"/>
          </a:xfrm>
        </p:grpSpPr>
        <p:sp>
          <p:nvSpPr>
            <p:cNvPr id="9" name="Freeform 9"/>
            <p:cNvSpPr/>
            <p:nvPr/>
          </p:nvSpPr>
          <p:spPr>
            <a:xfrm>
              <a:off x="0" y="0"/>
              <a:ext cx="3684443" cy="1623082"/>
            </a:xfrm>
            <a:custGeom>
              <a:avLst/>
              <a:gdLst/>
              <a:ahLst/>
              <a:cxnLst/>
              <a:rect l="l" t="t" r="r" b="b"/>
              <a:pathLst>
                <a:path w="3684443" h="1623082">
                  <a:moveTo>
                    <a:pt x="0" y="0"/>
                  </a:moveTo>
                  <a:lnTo>
                    <a:pt x="3684443" y="0"/>
                  </a:lnTo>
                  <a:lnTo>
                    <a:pt x="3684443" y="1623082"/>
                  </a:lnTo>
                  <a:lnTo>
                    <a:pt x="0" y="1623082"/>
                  </a:lnTo>
                  <a:close/>
                </a:path>
              </a:pathLst>
            </a:custGeom>
            <a:solidFill>
              <a:srgbClr val="FFFFFF"/>
            </a:solidFill>
          </p:spPr>
          <p:txBody>
            <a:bodyPr/>
            <a:lstStyle/>
            <a:p>
              <a:endParaRPr lang="en-US"/>
            </a:p>
          </p:txBody>
        </p:sp>
        <p:sp>
          <p:nvSpPr>
            <p:cNvPr id="10" name="TextBox 10"/>
            <p:cNvSpPr txBox="1"/>
            <p:nvPr/>
          </p:nvSpPr>
          <p:spPr>
            <a:xfrm>
              <a:off x="0" y="-85725"/>
              <a:ext cx="3684443" cy="1708807"/>
            </a:xfrm>
            <a:prstGeom prst="rect">
              <a:avLst/>
            </a:prstGeom>
          </p:spPr>
          <p:txBody>
            <a:bodyPr lIns="50800" tIns="50800" rIns="50800" bIns="50800" rtlCol="0" anchor="ctr"/>
            <a:lstStyle/>
            <a:p>
              <a:pPr marL="971544" lvl="1" indent="-485772">
                <a:lnSpc>
                  <a:spcPts val="6299"/>
                </a:lnSpc>
                <a:buFont typeface="Arial"/>
                <a:buChar char="•"/>
              </a:pPr>
              <a:r>
                <a:rPr lang="en-US" sz="4499">
                  <a:solidFill>
                    <a:srgbClr val="000000"/>
                  </a:solidFill>
                  <a:latin typeface="Raleway 1 Bold"/>
                </a:rPr>
                <a:t>TAAAC Elections</a:t>
              </a:r>
            </a:p>
            <a:p>
              <a:pPr marL="971544" lvl="1" indent="-485772">
                <a:lnSpc>
                  <a:spcPts val="6299"/>
                </a:lnSpc>
                <a:buFont typeface="Arial"/>
                <a:buChar char="•"/>
              </a:pPr>
              <a:r>
                <a:rPr lang="en-US" sz="4499">
                  <a:solidFill>
                    <a:srgbClr val="000000"/>
                  </a:solidFill>
                  <a:latin typeface="Raleway 1 Bold"/>
                </a:rPr>
                <a:t>County Budget Hearings</a:t>
              </a:r>
            </a:p>
            <a:p>
              <a:pPr marL="971544" lvl="1" indent="-485772">
                <a:lnSpc>
                  <a:spcPts val="6299"/>
                </a:lnSpc>
                <a:buFont typeface="Arial"/>
                <a:buChar char="•"/>
              </a:pPr>
              <a:r>
                <a:rPr lang="en-US" sz="4499">
                  <a:solidFill>
                    <a:srgbClr val="000000"/>
                  </a:solidFill>
                  <a:latin typeface="Raleway 1 Bold"/>
                </a:rPr>
                <a:t>Lobby Nights</a:t>
              </a:r>
            </a:p>
            <a:p>
              <a:pPr marL="971544" lvl="1" indent="-485772">
                <a:lnSpc>
                  <a:spcPts val="6299"/>
                </a:lnSpc>
                <a:buFont typeface="Arial"/>
                <a:buChar char="•"/>
              </a:pPr>
              <a:r>
                <a:rPr lang="en-US" sz="4499">
                  <a:solidFill>
                    <a:srgbClr val="000000"/>
                  </a:solidFill>
                  <a:latin typeface="Raleway 1 Bold"/>
                </a:rPr>
                <a:t>Membership Happy Hour</a:t>
              </a:r>
            </a:p>
            <a:p>
              <a:pPr marL="971544" lvl="1" indent="-485772">
                <a:lnSpc>
                  <a:spcPts val="6299"/>
                </a:lnSpc>
                <a:buFont typeface="Arial"/>
                <a:buChar char="•"/>
              </a:pPr>
              <a:r>
                <a:rPr lang="en-US" sz="4499">
                  <a:solidFill>
                    <a:srgbClr val="000000"/>
                  </a:solidFill>
                  <a:latin typeface="Raleway 1 Bold"/>
                </a:rPr>
                <a:t>Early Career Educator Committee </a:t>
              </a:r>
            </a:p>
            <a:p>
              <a:pPr marL="971544" lvl="1" indent="-485772">
                <a:lnSpc>
                  <a:spcPts val="6299"/>
                </a:lnSpc>
                <a:buFont typeface="Arial"/>
                <a:buChar char="•"/>
              </a:pPr>
              <a:r>
                <a:rPr lang="en-US" sz="4499">
                  <a:solidFill>
                    <a:srgbClr val="000000"/>
                  </a:solidFill>
                  <a:latin typeface="Raleway 1 Bold"/>
                </a:rPr>
                <a:t>Contract Highlights</a:t>
              </a:r>
            </a:p>
          </p:txBody>
        </p:sp>
      </p:grpSp>
      <p:sp>
        <p:nvSpPr>
          <p:cNvPr id="11" name="Freeform 11"/>
          <p:cNvSpPr/>
          <p:nvPr/>
        </p:nvSpPr>
        <p:spPr>
          <a:xfrm>
            <a:off x="9144000" y="3323402"/>
            <a:ext cx="12250934" cy="9784259"/>
          </a:xfrm>
          <a:custGeom>
            <a:avLst/>
            <a:gdLst/>
            <a:ahLst/>
            <a:cxnLst/>
            <a:rect l="l" t="t" r="r" b="b"/>
            <a:pathLst>
              <a:path w="12250934" h="9784259">
                <a:moveTo>
                  <a:pt x="0" y="0"/>
                </a:moveTo>
                <a:lnTo>
                  <a:pt x="12250934" y="0"/>
                </a:lnTo>
                <a:lnTo>
                  <a:pt x="12250934" y="9784259"/>
                </a:lnTo>
                <a:lnTo>
                  <a:pt x="0" y="9784259"/>
                </a:lnTo>
                <a:lnTo>
                  <a:pt x="0" y="0"/>
                </a:lnTo>
                <a:close/>
              </a:path>
            </a:pathLst>
          </a:custGeom>
          <a:blipFill>
            <a:blip r:embed="rId5"/>
            <a:stretch>
              <a:fillRect t="-32983" b="-33963"/>
            </a:stretch>
          </a:blipFill>
        </p:spPr>
        <p:txBody>
          <a:bodyPr/>
          <a:lstStyle/>
          <a:p>
            <a:endParaRPr lang="en-US"/>
          </a:p>
        </p:txBody>
      </p:sp>
      <p:sp>
        <p:nvSpPr>
          <p:cNvPr id="12" name="Freeform 12"/>
          <p:cNvSpPr/>
          <p:nvPr/>
        </p:nvSpPr>
        <p:spPr>
          <a:xfrm>
            <a:off x="-3355959" y="1478677"/>
            <a:ext cx="9730941" cy="12974588"/>
          </a:xfrm>
          <a:custGeom>
            <a:avLst/>
            <a:gdLst/>
            <a:ahLst/>
            <a:cxnLst/>
            <a:rect l="l" t="t" r="r" b="b"/>
            <a:pathLst>
              <a:path w="9730941" h="12974588">
                <a:moveTo>
                  <a:pt x="0" y="0"/>
                </a:moveTo>
                <a:lnTo>
                  <a:pt x="9730941" y="0"/>
                </a:lnTo>
                <a:lnTo>
                  <a:pt x="9730941" y="12974588"/>
                </a:lnTo>
                <a:lnTo>
                  <a:pt x="0" y="12974588"/>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B8DFF"/>
        </a:solidFill>
        <a:effectLst/>
      </p:bgPr>
    </p:bg>
    <p:spTree>
      <p:nvGrpSpPr>
        <p:cNvPr id="1" name=""/>
        <p:cNvGrpSpPr/>
        <p:nvPr/>
      </p:nvGrpSpPr>
      <p:grpSpPr>
        <a:xfrm>
          <a:off x="0" y="0"/>
          <a:ext cx="0" cy="0"/>
          <a:chOff x="0" y="0"/>
          <a:chExt cx="0" cy="0"/>
        </a:xfrm>
      </p:grpSpPr>
      <p:grpSp>
        <p:nvGrpSpPr>
          <p:cNvPr id="2" name="Group 2"/>
          <p:cNvGrpSpPr/>
          <p:nvPr/>
        </p:nvGrpSpPr>
        <p:grpSpPr>
          <a:xfrm>
            <a:off x="1055398" y="-2539768"/>
            <a:ext cx="16177204" cy="13074647"/>
            <a:chOff x="0" y="0"/>
            <a:chExt cx="21569605" cy="17432863"/>
          </a:xfrm>
        </p:grpSpPr>
        <p:sp>
          <p:nvSpPr>
            <p:cNvPr id="3" name="Freeform 3"/>
            <p:cNvSpPr/>
            <p:nvPr/>
          </p:nvSpPr>
          <p:spPr>
            <a:xfrm>
              <a:off x="153502" y="246439"/>
              <a:ext cx="21416103" cy="17186423"/>
            </a:xfrm>
            <a:custGeom>
              <a:avLst/>
              <a:gdLst/>
              <a:ahLst/>
              <a:cxnLst/>
              <a:rect l="l" t="t" r="r" b="b"/>
              <a:pathLst>
                <a:path w="21416103" h="17186423">
                  <a:moveTo>
                    <a:pt x="0" y="0"/>
                  </a:moveTo>
                  <a:lnTo>
                    <a:pt x="21416103" y="0"/>
                  </a:lnTo>
                  <a:lnTo>
                    <a:pt x="21416103" y="17186424"/>
                  </a:lnTo>
                  <a:lnTo>
                    <a:pt x="0" y="17186424"/>
                  </a:lnTo>
                  <a:lnTo>
                    <a:pt x="0" y="0"/>
                  </a:lnTo>
                  <a:close/>
                </a:path>
              </a:pathLst>
            </a:custGeom>
            <a:blipFill>
              <a:blip r:embed="rId3">
                <a:alphaModFix amt="54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0" y="0"/>
              <a:ext cx="21416103" cy="17186423"/>
            </a:xfrm>
            <a:custGeom>
              <a:avLst/>
              <a:gdLst/>
              <a:ahLst/>
              <a:cxnLst/>
              <a:rect l="l" t="t" r="r" b="b"/>
              <a:pathLst>
                <a:path w="21416103" h="17186423">
                  <a:moveTo>
                    <a:pt x="0" y="0"/>
                  </a:moveTo>
                  <a:lnTo>
                    <a:pt x="21416103" y="0"/>
                  </a:lnTo>
                  <a:lnTo>
                    <a:pt x="21416103" y="17186423"/>
                  </a:lnTo>
                  <a:lnTo>
                    <a:pt x="0" y="171864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5" name="Group 5"/>
            <p:cNvGrpSpPr/>
            <p:nvPr/>
          </p:nvGrpSpPr>
          <p:grpSpPr>
            <a:xfrm>
              <a:off x="8802031" y="564836"/>
              <a:ext cx="1371155" cy="137115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60"/>
                  </a:lnSpc>
                  <a:spcBef>
                    <a:spcPct val="0"/>
                  </a:spcBef>
                </a:pPr>
                <a:endParaRPr/>
              </a:p>
            </p:txBody>
          </p:sp>
        </p:grpSp>
      </p:grpSp>
      <p:sp>
        <p:nvSpPr>
          <p:cNvPr id="8" name="TextBox 8"/>
          <p:cNvSpPr txBox="1"/>
          <p:nvPr/>
        </p:nvSpPr>
        <p:spPr>
          <a:xfrm rot="-446591">
            <a:off x="1080110" y="2275025"/>
            <a:ext cx="15459741" cy="2148258"/>
          </a:xfrm>
          <a:prstGeom prst="rect">
            <a:avLst/>
          </a:prstGeom>
        </p:spPr>
        <p:txBody>
          <a:bodyPr lIns="0" tIns="0" rIns="0" bIns="0" rtlCol="0" anchor="t">
            <a:spAutoFit/>
          </a:bodyPr>
          <a:lstStyle/>
          <a:p>
            <a:pPr algn="ctr">
              <a:lnSpc>
                <a:spcPts val="17563"/>
              </a:lnSpc>
            </a:pPr>
            <a:r>
              <a:rPr lang="en-US" sz="12545">
                <a:solidFill>
                  <a:srgbClr val="3314A3"/>
                </a:solidFill>
                <a:latin typeface="Alata"/>
              </a:rPr>
              <a:t>ELECTION SEASON IS </a:t>
            </a:r>
          </a:p>
        </p:txBody>
      </p:sp>
      <p:sp>
        <p:nvSpPr>
          <p:cNvPr id="9" name="TextBox 9"/>
          <p:cNvSpPr txBox="1"/>
          <p:nvPr/>
        </p:nvSpPr>
        <p:spPr>
          <a:xfrm rot="-446591">
            <a:off x="4614878" y="3483882"/>
            <a:ext cx="9158562" cy="4777761"/>
          </a:xfrm>
          <a:prstGeom prst="rect">
            <a:avLst/>
          </a:prstGeom>
        </p:spPr>
        <p:txBody>
          <a:bodyPr lIns="0" tIns="0" rIns="0" bIns="0" rtlCol="0" anchor="t">
            <a:spAutoFit/>
          </a:bodyPr>
          <a:lstStyle/>
          <a:p>
            <a:pPr algn="ctr">
              <a:lnSpc>
                <a:spcPts val="39058"/>
              </a:lnSpc>
            </a:pPr>
            <a:r>
              <a:rPr lang="en-US" sz="27899">
                <a:solidFill>
                  <a:srgbClr val="3314A3"/>
                </a:solidFill>
                <a:latin typeface="Alata"/>
              </a:rPr>
              <a:t>HERE</a:t>
            </a:r>
          </a:p>
        </p:txBody>
      </p:sp>
      <p:sp>
        <p:nvSpPr>
          <p:cNvPr id="10" name="TextBox 10"/>
          <p:cNvSpPr txBox="1"/>
          <p:nvPr/>
        </p:nvSpPr>
        <p:spPr>
          <a:xfrm rot="-450803">
            <a:off x="5034267" y="8356435"/>
            <a:ext cx="9431409" cy="862498"/>
          </a:xfrm>
          <a:prstGeom prst="rect">
            <a:avLst/>
          </a:prstGeom>
        </p:spPr>
        <p:txBody>
          <a:bodyPr lIns="0" tIns="0" rIns="0" bIns="0" rtlCol="0" anchor="t">
            <a:spAutoFit/>
          </a:bodyPr>
          <a:lstStyle/>
          <a:p>
            <a:pPr algn="ctr">
              <a:lnSpc>
                <a:spcPts val="7057"/>
              </a:lnSpc>
            </a:pPr>
            <a:r>
              <a:rPr lang="en-US" sz="5040">
                <a:solidFill>
                  <a:srgbClr val="3314A3"/>
                </a:solidFill>
                <a:latin typeface="Alata"/>
              </a:rPr>
              <a:t>January 29-February 16, 2024</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A51D"/>
        </a:solidFill>
        <a:effectLst/>
      </p:bgPr>
    </p:bg>
    <p:spTree>
      <p:nvGrpSpPr>
        <p:cNvPr id="1" name=""/>
        <p:cNvGrpSpPr/>
        <p:nvPr/>
      </p:nvGrpSpPr>
      <p:grpSpPr>
        <a:xfrm>
          <a:off x="0" y="0"/>
          <a:ext cx="0" cy="0"/>
          <a:chOff x="0" y="0"/>
          <a:chExt cx="0" cy="0"/>
        </a:xfrm>
      </p:grpSpPr>
      <p:sp>
        <p:nvSpPr>
          <p:cNvPr id="2" name="Freeform 2"/>
          <p:cNvSpPr/>
          <p:nvPr/>
        </p:nvSpPr>
        <p:spPr>
          <a:xfrm>
            <a:off x="0" y="-3429000"/>
            <a:ext cx="18288000" cy="13716000"/>
          </a:xfrm>
          <a:custGeom>
            <a:avLst/>
            <a:gdLst/>
            <a:ahLst/>
            <a:cxnLst/>
            <a:rect l="l" t="t" r="r" b="b"/>
            <a:pathLst>
              <a:path w="18288000" h="13716000">
                <a:moveTo>
                  <a:pt x="0" y="0"/>
                </a:moveTo>
                <a:lnTo>
                  <a:pt x="18288000" y="0"/>
                </a:lnTo>
                <a:lnTo>
                  <a:pt x="18288000" y="13716000"/>
                </a:lnTo>
                <a:lnTo>
                  <a:pt x="0" y="137160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0" y="6230087"/>
            <a:ext cx="18288000" cy="4056913"/>
            <a:chOff x="0" y="0"/>
            <a:chExt cx="4816593" cy="1068487"/>
          </a:xfrm>
        </p:grpSpPr>
        <p:sp>
          <p:nvSpPr>
            <p:cNvPr id="4" name="Freeform 4"/>
            <p:cNvSpPr/>
            <p:nvPr/>
          </p:nvSpPr>
          <p:spPr>
            <a:xfrm>
              <a:off x="0" y="0"/>
              <a:ext cx="4816592" cy="1068487"/>
            </a:xfrm>
            <a:custGeom>
              <a:avLst/>
              <a:gdLst/>
              <a:ahLst/>
              <a:cxnLst/>
              <a:rect l="l" t="t" r="r" b="b"/>
              <a:pathLst>
                <a:path w="4816592" h="1068487">
                  <a:moveTo>
                    <a:pt x="0" y="0"/>
                  </a:moveTo>
                  <a:lnTo>
                    <a:pt x="4816592" y="0"/>
                  </a:lnTo>
                  <a:lnTo>
                    <a:pt x="4816592" y="1068487"/>
                  </a:lnTo>
                  <a:lnTo>
                    <a:pt x="0" y="1068487"/>
                  </a:lnTo>
                  <a:close/>
                </a:path>
              </a:pathLst>
            </a:custGeom>
            <a:solidFill>
              <a:srgbClr val="FFFFFF">
                <a:alpha val="86667"/>
              </a:srgbClr>
            </a:solidFill>
          </p:spPr>
          <p:txBody>
            <a:bodyPr/>
            <a:lstStyle/>
            <a:p>
              <a:endParaRPr lang="en-US"/>
            </a:p>
          </p:txBody>
        </p:sp>
        <p:sp>
          <p:nvSpPr>
            <p:cNvPr id="5" name="TextBox 5"/>
            <p:cNvSpPr txBox="1"/>
            <p:nvPr/>
          </p:nvSpPr>
          <p:spPr>
            <a:xfrm>
              <a:off x="0" y="-85725"/>
              <a:ext cx="4816593" cy="1154212"/>
            </a:xfrm>
            <a:prstGeom prst="rect">
              <a:avLst/>
            </a:prstGeom>
          </p:spPr>
          <p:txBody>
            <a:bodyPr lIns="50800" tIns="50800" rIns="50800" bIns="50800" rtlCol="0" anchor="ctr"/>
            <a:lstStyle/>
            <a:p>
              <a:pPr algn="ctr">
                <a:lnSpc>
                  <a:spcPts val="5039"/>
                </a:lnSpc>
              </a:pPr>
              <a:endParaRPr/>
            </a:p>
          </p:txBody>
        </p:sp>
      </p:grpSp>
      <p:sp>
        <p:nvSpPr>
          <p:cNvPr id="6" name="Freeform 6"/>
          <p:cNvSpPr/>
          <p:nvPr/>
        </p:nvSpPr>
        <p:spPr>
          <a:xfrm>
            <a:off x="15822633" y="7821633"/>
            <a:ext cx="2465367" cy="2465367"/>
          </a:xfrm>
          <a:custGeom>
            <a:avLst/>
            <a:gdLst/>
            <a:ahLst/>
            <a:cxnLst/>
            <a:rect l="l" t="t" r="r" b="b"/>
            <a:pathLst>
              <a:path w="2465367" h="2465367">
                <a:moveTo>
                  <a:pt x="0" y="0"/>
                </a:moveTo>
                <a:lnTo>
                  <a:pt x="2465367" y="0"/>
                </a:lnTo>
                <a:lnTo>
                  <a:pt x="2465367" y="2465367"/>
                </a:lnTo>
                <a:lnTo>
                  <a:pt x="0" y="2465367"/>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2512939" y="6468928"/>
            <a:ext cx="13382791" cy="1129023"/>
          </a:xfrm>
          <a:prstGeom prst="rect">
            <a:avLst/>
          </a:prstGeom>
        </p:spPr>
        <p:txBody>
          <a:bodyPr lIns="0" tIns="0" rIns="0" bIns="0" rtlCol="0" anchor="t">
            <a:spAutoFit/>
          </a:bodyPr>
          <a:lstStyle/>
          <a:p>
            <a:pPr algn="ctr">
              <a:lnSpc>
                <a:spcPts val="9168"/>
              </a:lnSpc>
            </a:pPr>
            <a:r>
              <a:rPr lang="en-US" sz="6548">
                <a:solidFill>
                  <a:srgbClr val="E54D38"/>
                </a:solidFill>
                <a:latin typeface="Raleway 1 Heavy"/>
              </a:rPr>
              <a:t>County Council Budget Hearings</a:t>
            </a:r>
          </a:p>
        </p:txBody>
      </p:sp>
      <p:sp>
        <p:nvSpPr>
          <p:cNvPr id="8" name="TextBox 8"/>
          <p:cNvSpPr txBox="1"/>
          <p:nvPr/>
        </p:nvSpPr>
        <p:spPr>
          <a:xfrm>
            <a:off x="2817680" y="7735908"/>
            <a:ext cx="6202657" cy="2152987"/>
          </a:xfrm>
          <a:prstGeom prst="rect">
            <a:avLst/>
          </a:prstGeom>
        </p:spPr>
        <p:txBody>
          <a:bodyPr wrap="square" lIns="0" tIns="0" rIns="0" bIns="0" rtlCol="0" anchor="t">
            <a:spAutoFit/>
          </a:bodyPr>
          <a:lstStyle/>
          <a:p>
            <a:pPr marL="885195" lvl="1" indent="-442598">
              <a:lnSpc>
                <a:spcPts val="5740"/>
              </a:lnSpc>
              <a:buFont typeface="Arial"/>
              <a:buChar char="•"/>
            </a:pPr>
            <a:r>
              <a:rPr lang="en-US" sz="4100" dirty="0">
                <a:solidFill>
                  <a:srgbClr val="000000"/>
                </a:solidFill>
                <a:latin typeface="Raleway 2 Bold"/>
              </a:rPr>
              <a:t>District 6: January 17</a:t>
            </a:r>
          </a:p>
          <a:p>
            <a:pPr marL="885195" lvl="1" indent="-442598">
              <a:lnSpc>
                <a:spcPts val="5740"/>
              </a:lnSpc>
              <a:buFont typeface="Arial"/>
              <a:buChar char="•"/>
            </a:pPr>
            <a:r>
              <a:rPr lang="en-US" sz="4100" dirty="0">
                <a:solidFill>
                  <a:srgbClr val="000000"/>
                </a:solidFill>
                <a:latin typeface="Raleway 2 Bold"/>
              </a:rPr>
              <a:t>District 2: January 23</a:t>
            </a:r>
          </a:p>
          <a:p>
            <a:pPr marL="885195" lvl="1" indent="-442598">
              <a:lnSpc>
                <a:spcPts val="5740"/>
              </a:lnSpc>
              <a:buFont typeface="Arial"/>
              <a:buChar char="•"/>
            </a:pPr>
            <a:r>
              <a:rPr lang="en-US" sz="4100" dirty="0">
                <a:solidFill>
                  <a:srgbClr val="000000"/>
                </a:solidFill>
                <a:latin typeface="Raleway 2 Bold"/>
              </a:rPr>
              <a:t>District 5: January 25</a:t>
            </a:r>
          </a:p>
        </p:txBody>
      </p:sp>
      <p:sp>
        <p:nvSpPr>
          <p:cNvPr id="9" name="TextBox 9"/>
          <p:cNvSpPr txBox="1"/>
          <p:nvPr/>
        </p:nvSpPr>
        <p:spPr>
          <a:xfrm>
            <a:off x="9020341" y="7735908"/>
            <a:ext cx="6202657" cy="2152987"/>
          </a:xfrm>
          <a:prstGeom prst="rect">
            <a:avLst/>
          </a:prstGeom>
        </p:spPr>
        <p:txBody>
          <a:bodyPr wrap="square" lIns="0" tIns="0" rIns="0" bIns="0" rtlCol="0" anchor="t">
            <a:spAutoFit/>
          </a:bodyPr>
          <a:lstStyle/>
          <a:p>
            <a:pPr marL="885195" lvl="1" indent="-442598">
              <a:lnSpc>
                <a:spcPts val="5740"/>
              </a:lnSpc>
              <a:buFont typeface="Arial"/>
              <a:buChar char="•"/>
            </a:pPr>
            <a:r>
              <a:rPr lang="en-US" sz="4100" dirty="0">
                <a:solidFill>
                  <a:srgbClr val="000000"/>
                </a:solidFill>
                <a:latin typeface="Raleway 2 Bold"/>
              </a:rPr>
              <a:t>District 3: January 30</a:t>
            </a:r>
          </a:p>
          <a:p>
            <a:pPr marL="885195" lvl="1" indent="-442598">
              <a:lnSpc>
                <a:spcPts val="5740"/>
              </a:lnSpc>
              <a:buFont typeface="Arial"/>
              <a:buChar char="•"/>
            </a:pPr>
            <a:r>
              <a:rPr lang="en-US" sz="4100" dirty="0">
                <a:solidFill>
                  <a:srgbClr val="000000"/>
                </a:solidFill>
                <a:latin typeface="Raleway 2 Bold"/>
              </a:rPr>
              <a:t>District 1: January 31</a:t>
            </a:r>
          </a:p>
          <a:p>
            <a:pPr marL="885195" lvl="1" indent="-442598">
              <a:lnSpc>
                <a:spcPts val="5740"/>
              </a:lnSpc>
              <a:buFont typeface="Arial"/>
              <a:buChar char="•"/>
            </a:pPr>
            <a:r>
              <a:rPr lang="en-US" sz="4100" dirty="0">
                <a:solidFill>
                  <a:srgbClr val="000000"/>
                </a:solidFill>
                <a:latin typeface="Raleway 2 Bold"/>
              </a:rPr>
              <a:t>District 4: February 6</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A51D"/>
        </a:solidFill>
        <a:effectLst/>
      </p:bgPr>
    </p:bg>
    <p:spTree>
      <p:nvGrpSpPr>
        <p:cNvPr id="1" name=""/>
        <p:cNvGrpSpPr/>
        <p:nvPr/>
      </p:nvGrpSpPr>
      <p:grpSpPr>
        <a:xfrm>
          <a:off x="0" y="0"/>
          <a:ext cx="0" cy="0"/>
          <a:chOff x="0" y="0"/>
          <a:chExt cx="0" cy="0"/>
        </a:xfrm>
      </p:grpSpPr>
      <p:pic>
        <p:nvPicPr>
          <p:cNvPr id="7" name="Picture 6" descr="A person sitting at a table&#10;&#10;Description automatically generated">
            <a:extLst>
              <a:ext uri="{FF2B5EF4-FFF2-40B4-BE49-F238E27FC236}">
                <a16:creationId xmlns:a16="http://schemas.microsoft.com/office/drawing/2014/main" id="{907C0BA4-6196-991F-9C66-96646D4DA5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A51D"/>
        </a:solidFill>
        <a:effectLst/>
      </p:bgPr>
    </p:bg>
    <p:spTree>
      <p:nvGrpSpPr>
        <p:cNvPr id="1" name=""/>
        <p:cNvGrpSpPr/>
        <p:nvPr/>
      </p:nvGrpSpPr>
      <p:grpSpPr>
        <a:xfrm>
          <a:off x="0" y="0"/>
          <a:ext cx="0" cy="0"/>
          <a:chOff x="0" y="0"/>
          <a:chExt cx="0" cy="0"/>
        </a:xfrm>
      </p:grpSpPr>
      <p:sp>
        <p:nvSpPr>
          <p:cNvPr id="2" name="Freeform 2"/>
          <p:cNvSpPr/>
          <p:nvPr/>
        </p:nvSpPr>
        <p:spPr>
          <a:xfrm>
            <a:off x="-654031" y="-455939"/>
            <a:ext cx="19596063" cy="14697047"/>
          </a:xfrm>
          <a:custGeom>
            <a:avLst/>
            <a:gdLst/>
            <a:ahLst/>
            <a:cxnLst/>
            <a:rect l="l" t="t" r="r" b="b"/>
            <a:pathLst>
              <a:path w="19596063" h="14697047">
                <a:moveTo>
                  <a:pt x="0" y="0"/>
                </a:moveTo>
                <a:lnTo>
                  <a:pt x="19596062" y="0"/>
                </a:lnTo>
                <a:lnTo>
                  <a:pt x="19596062" y="14697047"/>
                </a:lnTo>
                <a:lnTo>
                  <a:pt x="0" y="14697047"/>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0" y="4978136"/>
            <a:ext cx="18288000" cy="30861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20005B">
                <a:alpha val="86667"/>
              </a:srgbClr>
            </a:solidFill>
          </p:spPr>
          <p:txBody>
            <a:bodyPr/>
            <a:lstStyle/>
            <a:p>
              <a:endParaRPr lang="en-US"/>
            </a:p>
          </p:txBody>
        </p:sp>
        <p:sp>
          <p:nvSpPr>
            <p:cNvPr id="5" name="TextBox 5"/>
            <p:cNvSpPr txBox="1"/>
            <p:nvPr/>
          </p:nvSpPr>
          <p:spPr>
            <a:xfrm>
              <a:off x="0" y="-57150"/>
              <a:ext cx="4816593" cy="869950"/>
            </a:xfrm>
            <a:prstGeom prst="rect">
              <a:avLst/>
            </a:prstGeom>
          </p:spPr>
          <p:txBody>
            <a:bodyPr lIns="50800" tIns="50800" rIns="50800" bIns="50800" rtlCol="0" anchor="ctr"/>
            <a:lstStyle/>
            <a:p>
              <a:pPr algn="ctr">
                <a:lnSpc>
                  <a:spcPts val="3220"/>
                </a:lnSpc>
              </a:pPr>
              <a:endParaRPr/>
            </a:p>
          </p:txBody>
        </p:sp>
      </p:grpSp>
      <p:sp>
        <p:nvSpPr>
          <p:cNvPr id="6" name="Freeform 6"/>
          <p:cNvSpPr/>
          <p:nvPr/>
        </p:nvSpPr>
        <p:spPr>
          <a:xfrm>
            <a:off x="15674059" y="7684397"/>
            <a:ext cx="2388833" cy="2388833"/>
          </a:xfrm>
          <a:custGeom>
            <a:avLst/>
            <a:gdLst/>
            <a:ahLst/>
            <a:cxnLst/>
            <a:rect l="l" t="t" r="r" b="b"/>
            <a:pathLst>
              <a:path w="2388833" h="2388833">
                <a:moveTo>
                  <a:pt x="0" y="0"/>
                </a:moveTo>
                <a:lnTo>
                  <a:pt x="2388833" y="0"/>
                </a:lnTo>
                <a:lnTo>
                  <a:pt x="2388833" y="2388833"/>
                </a:lnTo>
                <a:lnTo>
                  <a:pt x="0" y="2388833"/>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1028700" y="5132345"/>
            <a:ext cx="16230600" cy="1760239"/>
          </a:xfrm>
          <a:prstGeom prst="rect">
            <a:avLst/>
          </a:prstGeom>
        </p:spPr>
        <p:txBody>
          <a:bodyPr lIns="0" tIns="0" rIns="0" bIns="0" rtlCol="0" anchor="t">
            <a:spAutoFit/>
          </a:bodyPr>
          <a:lstStyle/>
          <a:p>
            <a:pPr algn="ctr">
              <a:lnSpc>
                <a:spcPts val="14278"/>
              </a:lnSpc>
            </a:pPr>
            <a:r>
              <a:rPr lang="en-US" sz="10199">
                <a:solidFill>
                  <a:srgbClr val="FFFFFF"/>
                </a:solidFill>
                <a:latin typeface="Raleway 2 Bold"/>
              </a:rPr>
              <a:t>Lobby Nights in Annapolis</a:t>
            </a:r>
          </a:p>
        </p:txBody>
      </p:sp>
      <p:sp>
        <p:nvSpPr>
          <p:cNvPr id="8" name="TextBox 8"/>
          <p:cNvSpPr txBox="1"/>
          <p:nvPr/>
        </p:nvSpPr>
        <p:spPr>
          <a:xfrm>
            <a:off x="2784739" y="6797335"/>
            <a:ext cx="12718521" cy="887062"/>
          </a:xfrm>
          <a:prstGeom prst="rect">
            <a:avLst/>
          </a:prstGeom>
        </p:spPr>
        <p:txBody>
          <a:bodyPr lIns="0" tIns="0" rIns="0" bIns="0" rtlCol="0" anchor="t">
            <a:spAutoFit/>
          </a:bodyPr>
          <a:lstStyle/>
          <a:p>
            <a:pPr algn="ctr">
              <a:lnSpc>
                <a:spcPts val="7279"/>
              </a:lnSpc>
            </a:pPr>
            <a:r>
              <a:rPr lang="en-US" sz="5199">
                <a:solidFill>
                  <a:srgbClr val="FFFFFF"/>
                </a:solidFill>
                <a:latin typeface="Canva Sans 2 Bold"/>
              </a:rPr>
              <a:t>Mondays, Jan 22- Mar 25 | 4:30-8:00PM</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A51D"/>
        </a:solidFill>
        <a:effectLst/>
      </p:bgPr>
    </p:bg>
    <p:spTree>
      <p:nvGrpSpPr>
        <p:cNvPr id="1" name=""/>
        <p:cNvGrpSpPr/>
        <p:nvPr/>
      </p:nvGrpSpPr>
      <p:grpSpPr>
        <a:xfrm>
          <a:off x="0" y="0"/>
          <a:ext cx="0" cy="0"/>
          <a:chOff x="0" y="0"/>
          <a:chExt cx="0" cy="0"/>
        </a:xfrm>
      </p:grpSpPr>
      <p:sp>
        <p:nvSpPr>
          <p:cNvPr id="2" name="Freeform 2"/>
          <p:cNvSpPr/>
          <p:nvPr/>
        </p:nvSpPr>
        <p:spPr>
          <a:xfrm>
            <a:off x="-770478" y="-1053008"/>
            <a:ext cx="16381662" cy="12286246"/>
          </a:xfrm>
          <a:custGeom>
            <a:avLst/>
            <a:gdLst/>
            <a:ahLst/>
            <a:cxnLst/>
            <a:rect l="l" t="t" r="r" b="b"/>
            <a:pathLst>
              <a:path w="16381662" h="12286246">
                <a:moveTo>
                  <a:pt x="0" y="0"/>
                </a:moveTo>
                <a:lnTo>
                  <a:pt x="16381662" y="0"/>
                </a:lnTo>
                <a:lnTo>
                  <a:pt x="16381662" y="12286246"/>
                </a:lnTo>
                <a:lnTo>
                  <a:pt x="0" y="12286246"/>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3530170" y="0"/>
            <a:ext cx="4757830" cy="10287000"/>
            <a:chOff x="0" y="0"/>
            <a:chExt cx="1253091" cy="2709333"/>
          </a:xfrm>
        </p:grpSpPr>
        <p:sp>
          <p:nvSpPr>
            <p:cNvPr id="4" name="Freeform 4"/>
            <p:cNvSpPr/>
            <p:nvPr/>
          </p:nvSpPr>
          <p:spPr>
            <a:xfrm>
              <a:off x="0" y="0"/>
              <a:ext cx="1253091" cy="2709333"/>
            </a:xfrm>
            <a:custGeom>
              <a:avLst/>
              <a:gdLst/>
              <a:ahLst/>
              <a:cxnLst/>
              <a:rect l="l" t="t" r="r" b="b"/>
              <a:pathLst>
                <a:path w="1253091" h="2709333">
                  <a:moveTo>
                    <a:pt x="0" y="0"/>
                  </a:moveTo>
                  <a:lnTo>
                    <a:pt x="1253091" y="0"/>
                  </a:lnTo>
                  <a:lnTo>
                    <a:pt x="1253091" y="2709333"/>
                  </a:lnTo>
                  <a:lnTo>
                    <a:pt x="0" y="2709333"/>
                  </a:lnTo>
                  <a:close/>
                </a:path>
              </a:pathLst>
            </a:custGeom>
            <a:solidFill>
              <a:srgbClr val="15A49F"/>
            </a:solidFill>
          </p:spPr>
          <p:txBody>
            <a:bodyPr/>
            <a:lstStyle/>
            <a:p>
              <a:endParaRPr lang="en-US"/>
            </a:p>
          </p:txBody>
        </p:sp>
        <p:sp>
          <p:nvSpPr>
            <p:cNvPr id="5" name="TextBox 5"/>
            <p:cNvSpPr txBox="1"/>
            <p:nvPr/>
          </p:nvSpPr>
          <p:spPr>
            <a:xfrm>
              <a:off x="0" y="-57150"/>
              <a:ext cx="1253091" cy="2766483"/>
            </a:xfrm>
            <a:prstGeom prst="rect">
              <a:avLst/>
            </a:prstGeom>
          </p:spPr>
          <p:txBody>
            <a:bodyPr lIns="50800" tIns="50800" rIns="50800" bIns="50800" rtlCol="0" anchor="ctr"/>
            <a:lstStyle/>
            <a:p>
              <a:pPr algn="ctr">
                <a:lnSpc>
                  <a:spcPts val="3220"/>
                </a:lnSpc>
              </a:pPr>
              <a:endParaRPr/>
            </a:p>
          </p:txBody>
        </p:sp>
      </p:grpSp>
      <p:sp>
        <p:nvSpPr>
          <p:cNvPr id="6" name="Freeform 6"/>
          <p:cNvSpPr/>
          <p:nvPr/>
        </p:nvSpPr>
        <p:spPr>
          <a:xfrm>
            <a:off x="13933448" y="6037203"/>
            <a:ext cx="3951274" cy="3951274"/>
          </a:xfrm>
          <a:custGeom>
            <a:avLst/>
            <a:gdLst/>
            <a:ahLst/>
            <a:cxnLst/>
            <a:rect l="l" t="t" r="r" b="b"/>
            <a:pathLst>
              <a:path w="3951274" h="3951274">
                <a:moveTo>
                  <a:pt x="0" y="0"/>
                </a:moveTo>
                <a:lnTo>
                  <a:pt x="3951274" y="0"/>
                </a:lnTo>
                <a:lnTo>
                  <a:pt x="3951274" y="3951274"/>
                </a:lnTo>
                <a:lnTo>
                  <a:pt x="0" y="3951274"/>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13917956" y="933450"/>
            <a:ext cx="3966766" cy="4156665"/>
          </a:xfrm>
          <a:prstGeom prst="rect">
            <a:avLst/>
          </a:prstGeom>
        </p:spPr>
        <p:txBody>
          <a:bodyPr lIns="0" tIns="0" rIns="0" bIns="0" rtlCol="0" anchor="t">
            <a:spAutoFit/>
          </a:bodyPr>
          <a:lstStyle/>
          <a:p>
            <a:pPr algn="ctr">
              <a:lnSpc>
                <a:spcPts val="6657"/>
              </a:lnSpc>
            </a:pPr>
            <a:r>
              <a:rPr lang="en-US" sz="4755">
                <a:solidFill>
                  <a:srgbClr val="000000"/>
                </a:solidFill>
                <a:latin typeface="Raleway 1 Bold"/>
              </a:rPr>
              <a:t>MEMBERSHIP</a:t>
            </a:r>
          </a:p>
          <a:p>
            <a:pPr algn="ctr">
              <a:lnSpc>
                <a:spcPts val="8271"/>
              </a:lnSpc>
            </a:pPr>
            <a:r>
              <a:rPr lang="en-US" sz="9399">
                <a:solidFill>
                  <a:srgbClr val="000000"/>
                </a:solidFill>
                <a:latin typeface="Raleway 1 Bold"/>
              </a:rPr>
              <a:t>HAPPY</a:t>
            </a:r>
          </a:p>
          <a:p>
            <a:pPr algn="ctr">
              <a:lnSpc>
                <a:spcPts val="11448"/>
              </a:lnSpc>
            </a:pPr>
            <a:r>
              <a:rPr lang="en-US" sz="10699">
                <a:solidFill>
                  <a:srgbClr val="000000"/>
                </a:solidFill>
                <a:latin typeface="Raleway 1 Bold"/>
              </a:rPr>
              <a:t>HOUR</a:t>
            </a:r>
          </a:p>
          <a:p>
            <a:pPr algn="ctr">
              <a:lnSpc>
                <a:spcPts val="5884"/>
              </a:lnSpc>
            </a:pPr>
            <a:r>
              <a:rPr lang="en-US" sz="5499">
                <a:solidFill>
                  <a:srgbClr val="000000"/>
                </a:solidFill>
                <a:latin typeface="Raleway 1 Bold"/>
              </a:rPr>
              <a:t>1/25 @ 5PM</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A51D"/>
        </a:solidFill>
        <a:effectLst/>
      </p:bgPr>
    </p:bg>
    <p:spTree>
      <p:nvGrpSpPr>
        <p:cNvPr id="1" name=""/>
        <p:cNvGrpSpPr/>
        <p:nvPr/>
      </p:nvGrpSpPr>
      <p:grpSpPr>
        <a:xfrm>
          <a:off x="0" y="0"/>
          <a:ext cx="0" cy="0"/>
          <a:chOff x="0" y="0"/>
          <a:chExt cx="0" cy="0"/>
        </a:xfrm>
      </p:grpSpPr>
      <p:pic>
        <p:nvPicPr>
          <p:cNvPr id="55" name="Picture 54" descr="A yellow poster with a microphone and text&#10;&#10;Description automatically generated">
            <a:extLst>
              <a:ext uri="{FF2B5EF4-FFF2-40B4-BE49-F238E27FC236}">
                <a16:creationId xmlns:a16="http://schemas.microsoft.com/office/drawing/2014/main" id="{E61BA943-2B80-7F18-2342-FF2C74E007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urple and white rectangular object with text&#10;&#10;Description automatically generated">
            <a:extLst>
              <a:ext uri="{FF2B5EF4-FFF2-40B4-BE49-F238E27FC236}">
                <a16:creationId xmlns:a16="http://schemas.microsoft.com/office/drawing/2014/main" id="{EC942F3D-5AC6-E64D-E15D-29FD2C7438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extLst>
      <p:ext uri="{BB962C8B-B14F-4D97-AF65-F5344CB8AC3E}">
        <p14:creationId xmlns:p14="http://schemas.microsoft.com/office/powerpoint/2010/main" val="5043723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5767</TotalTime>
  <Words>1173</Words>
  <Application>Microsoft Office PowerPoint</Application>
  <PresentationFormat>Custom</PresentationFormat>
  <Paragraphs>61</Paragraphs>
  <Slides>10</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Raleway 2 Bold</vt:lpstr>
      <vt:lpstr>Arial</vt:lpstr>
      <vt:lpstr>Canva Sans 2 Bold</vt:lpstr>
      <vt:lpstr>Alata</vt:lpstr>
      <vt:lpstr>Raleway 1 Bold</vt:lpstr>
      <vt:lpstr>Calibri</vt:lpstr>
      <vt:lpstr>Raleway 1 Heavy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Modern Pitch Deck Presentation Template</dc:title>
  <dc:creator>Menas, Amanda [MD]</dc:creator>
  <cp:lastModifiedBy>Menas, Amanda [MD]</cp:lastModifiedBy>
  <cp:revision>4</cp:revision>
  <dcterms:created xsi:type="dcterms:W3CDTF">2006-08-16T00:00:00Z</dcterms:created>
  <dcterms:modified xsi:type="dcterms:W3CDTF">2024-01-25T17:06:54Z</dcterms:modified>
  <dc:identifier>DAFw3pnNM4U</dc:identifier>
</cp:coreProperties>
</file>