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60" r:id="rId5"/>
    <p:sldId id="261" r:id="rId6"/>
    <p:sldId id="259"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6526" autoAdjust="0"/>
  </p:normalViewPr>
  <p:slideViewPr>
    <p:cSldViewPr snapToGrid="0">
      <p:cViewPr varScale="1">
        <p:scale>
          <a:sx n="24" d="100"/>
          <a:sy n="24" d="100"/>
        </p:scale>
        <p:origin x="2228"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41C38-3D45-4DB7-9711-3D5D8BAD8A0D}"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45FFB-9A51-4CD8-A8F9-9D009FDAA589}" type="slidenum">
              <a:rPr lang="en-US" smtClean="0"/>
              <a:t>‹#›</a:t>
            </a:fld>
            <a:endParaRPr lang="en-US"/>
          </a:p>
        </p:txBody>
      </p:sp>
    </p:spTree>
    <p:extLst>
      <p:ext uri="{BB962C8B-B14F-4D97-AF65-F5344CB8AC3E}">
        <p14:creationId xmlns:p14="http://schemas.microsoft.com/office/powerpoint/2010/main" val="89597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Welcome back to the new school year! For the first time in many years, we’re kicking off with a fully ratified contract, starting the year seeing the 6% COLA we won at the bargaining table, and with protections for us as we continue to experience the effects of the educator shortage here in the county. </a:t>
            </a:r>
          </a:p>
        </p:txBody>
      </p:sp>
      <p:sp>
        <p:nvSpPr>
          <p:cNvPr id="4" name="Slide Number Placeholder 3"/>
          <p:cNvSpPr>
            <a:spLocks noGrp="1"/>
          </p:cNvSpPr>
          <p:nvPr>
            <p:ph type="sldNum" sz="quarter" idx="5"/>
          </p:nvPr>
        </p:nvSpPr>
        <p:spPr/>
        <p:txBody>
          <a:bodyPr/>
          <a:lstStyle/>
          <a:p>
            <a:fld id="{8BC45FFB-9A51-4CD8-A8F9-9D009FDAA589}" type="slidenum">
              <a:rPr lang="en-US" smtClean="0"/>
              <a:t>1</a:t>
            </a:fld>
            <a:endParaRPr lang="en-US"/>
          </a:p>
        </p:txBody>
      </p:sp>
    </p:spTree>
    <p:extLst>
      <p:ext uri="{BB962C8B-B14F-4D97-AF65-F5344CB8AC3E}">
        <p14:creationId xmlns:p14="http://schemas.microsoft.com/office/powerpoint/2010/main" val="394510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Today we’re talking about heading back to the bargaining table, impacts on our working conditions, some updates from our </a:t>
            </a:r>
            <a:r>
              <a:rPr lang="en-US" sz="1800" b="0" i="0" u="none" strike="noStrike" baseline="0" dirty="0" err="1">
                <a:solidFill>
                  <a:srgbClr val="000000"/>
                </a:solidFill>
                <a:latin typeface="Calibri" panose="020F0502020204030204" pitchFamily="34" charset="0"/>
              </a:rPr>
              <a:t>UniServ</a:t>
            </a:r>
            <a:r>
              <a:rPr lang="en-US" sz="1800" b="0" i="0" u="none" strike="noStrike" baseline="0" dirty="0">
                <a:solidFill>
                  <a:srgbClr val="000000"/>
                </a:solidFill>
                <a:latin typeface="Calibri" panose="020F0502020204030204" pitchFamily="34" charset="0"/>
              </a:rPr>
              <a:t> Directors, and what we can do to get involved. Sound good?</a:t>
            </a:r>
          </a:p>
        </p:txBody>
      </p:sp>
      <p:sp>
        <p:nvSpPr>
          <p:cNvPr id="4" name="Slide Number Placeholder 3"/>
          <p:cNvSpPr>
            <a:spLocks noGrp="1"/>
          </p:cNvSpPr>
          <p:nvPr>
            <p:ph type="sldNum" sz="quarter" idx="5"/>
          </p:nvPr>
        </p:nvSpPr>
        <p:spPr/>
        <p:txBody>
          <a:bodyPr/>
          <a:lstStyle/>
          <a:p>
            <a:fld id="{8BC45FFB-9A51-4CD8-A8F9-9D009FDAA589}" type="slidenum">
              <a:rPr lang="en-US" smtClean="0"/>
              <a:t>2</a:t>
            </a:fld>
            <a:endParaRPr lang="en-US"/>
          </a:p>
        </p:txBody>
      </p:sp>
    </p:spTree>
    <p:extLst>
      <p:ext uri="{BB962C8B-B14F-4D97-AF65-F5344CB8AC3E}">
        <p14:creationId xmlns:p14="http://schemas.microsoft.com/office/powerpoint/2010/main" val="1945831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First! We’ve selected a Negotiations Team to represent us at the table with AACPS. This team of seven comes from all parts of the county, all school levels, includes related service providers and 12-month employees, and will be supported by a consulting team of folks from an even wider array of positions. But we want to make sure we hear from even more members which is why we have a bargaining survey open now. Last year we heard from over 1000 members, but we have over 6000 members in our unit, so we are asking everyone to take this survey (the QR code on the left) now and make your priorities heard. Each answer is reviewed, so please be as detailed as you want. </a:t>
            </a:r>
          </a:p>
          <a:p>
            <a:r>
              <a:rPr lang="en-US" sz="1800" b="0" i="0" u="none" strike="noStrike" baseline="0" dirty="0">
                <a:solidFill>
                  <a:srgbClr val="000000"/>
                </a:solidFill>
                <a:latin typeface="Calibri" panose="020F0502020204030204" pitchFamily="34" charset="0"/>
              </a:rPr>
              <a:t>Additionally, we’re hosting a bargaining kick off on October 2 to review the results of the survey, meet the bargaining team, and identify the priorities for the year ahead. We’re already hearing that members want to keep seeing higher COLAs, maintain healthcare benefits and coverage pay. RSVP with the QR code on the right. </a:t>
            </a:r>
          </a:p>
          <a:p>
            <a:endParaRPr lang="en-US" sz="1800" b="0"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[FOR BRS: Here’s the link to the bargaining survey: https://www.surveymonkey.com/r/H9ND8HB and to the kick off:</a:t>
            </a:r>
            <a:r>
              <a:rPr lang="en-US" sz="1800" b="0" i="0" u="none" strike="noStrike" baseline="0" dirty="0">
                <a:solidFill>
                  <a:srgbClr val="000000"/>
                </a:solidFill>
                <a:latin typeface="Calibri" panose="020F0502020204030204" pitchFamily="34" charset="0"/>
              </a:rPr>
              <a:t> </a:t>
            </a:r>
            <a:r>
              <a:rPr lang="en-US" sz="1800" b="0" i="1" u="none" strike="noStrike" baseline="0" dirty="0">
                <a:solidFill>
                  <a:srgbClr val="000000"/>
                </a:solidFill>
                <a:latin typeface="Calibri" panose="020F0502020204030204" pitchFamily="34" charset="0"/>
              </a:rPr>
              <a:t>https://secure.ngpvan.com/a9KH-zALrkaNLZwDrLt9aw2</a:t>
            </a:r>
            <a:r>
              <a:rPr lang="en-US" sz="2000" b="0" i="1" u="none" strike="noStrike" baseline="0" dirty="0">
                <a:solidFill>
                  <a:srgbClr val="000000"/>
                </a:solidFill>
                <a:latin typeface="Calibri" panose="020F0502020204030204" pitchFamily="34" charset="0"/>
              </a:rPr>
              <a:t>]</a:t>
            </a:r>
            <a:endParaRPr lang="en-US" sz="1800" b="0" i="1"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BC45FFB-9A51-4CD8-A8F9-9D009FDAA589}" type="slidenum">
              <a:rPr lang="en-US" smtClean="0"/>
              <a:t>3</a:t>
            </a:fld>
            <a:endParaRPr lang="en-US"/>
          </a:p>
        </p:txBody>
      </p:sp>
    </p:spTree>
    <p:extLst>
      <p:ext uri="{BB962C8B-B14F-4D97-AF65-F5344CB8AC3E}">
        <p14:creationId xmlns:p14="http://schemas.microsoft.com/office/powerpoint/2010/main" val="426022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We have been hearing concerns from early education centers and elementary schools where more students are coming into our buildings in need of toileting support. Thanks to your advocacy, AACPS has confirmed that toileting support is not the responsibility of staff, excluding special education </a:t>
            </a:r>
            <a:r>
              <a:rPr lang="en-US" sz="1800" b="0" i="0" u="none" strike="noStrike" baseline="0" dirty="0" err="1">
                <a:solidFill>
                  <a:srgbClr val="000000"/>
                </a:solidFill>
                <a:latin typeface="Calibri" panose="020F0502020204030204" pitchFamily="34" charset="0"/>
              </a:rPr>
              <a:t>TAs.</a:t>
            </a:r>
            <a:r>
              <a:rPr lang="en-US" sz="1800" b="0" i="0" u="none" strike="noStrike" baseline="0" dirty="0">
                <a:solidFill>
                  <a:srgbClr val="000000"/>
                </a:solidFill>
                <a:latin typeface="Calibri" panose="020F0502020204030204" pitchFamily="34" charset="0"/>
              </a:rPr>
              <a:t> Staff will not be disciplined for refusing to toilet students. If you are asked to toilet, please refer the student to your administration and call the TAAAC Office at 410-224-3330. While this is an ongoing issue and our students continue to need support, your advocacy has already made a difference!</a:t>
            </a:r>
            <a:endParaRPr lang="en-US" dirty="0"/>
          </a:p>
        </p:txBody>
      </p:sp>
      <p:sp>
        <p:nvSpPr>
          <p:cNvPr id="4" name="Slide Number Placeholder 3"/>
          <p:cNvSpPr>
            <a:spLocks noGrp="1"/>
          </p:cNvSpPr>
          <p:nvPr>
            <p:ph type="sldNum" sz="quarter" idx="5"/>
          </p:nvPr>
        </p:nvSpPr>
        <p:spPr/>
        <p:txBody>
          <a:bodyPr/>
          <a:lstStyle/>
          <a:p>
            <a:fld id="{8BC45FFB-9A51-4CD8-A8F9-9D009FDAA589}" type="slidenum">
              <a:rPr lang="en-US" smtClean="0"/>
              <a:t>4</a:t>
            </a:fld>
            <a:endParaRPr lang="en-US"/>
          </a:p>
        </p:txBody>
      </p:sp>
    </p:spTree>
    <p:extLst>
      <p:ext uri="{BB962C8B-B14F-4D97-AF65-F5344CB8AC3E}">
        <p14:creationId xmlns:p14="http://schemas.microsoft.com/office/powerpoint/2010/main" val="109845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This is an update from our </a:t>
            </a:r>
            <a:r>
              <a:rPr lang="en-US" sz="1800" b="0" i="0" u="none" strike="noStrike" baseline="0" dirty="0" err="1">
                <a:solidFill>
                  <a:srgbClr val="000000"/>
                </a:solidFill>
                <a:latin typeface="Calibri" panose="020F0502020204030204" pitchFamily="34" charset="0"/>
              </a:rPr>
              <a:t>UniServ</a:t>
            </a:r>
            <a:r>
              <a:rPr lang="en-US" sz="1800" b="0" i="0" u="none" strike="noStrike" baseline="0" dirty="0">
                <a:solidFill>
                  <a:srgbClr val="000000"/>
                </a:solidFill>
                <a:latin typeface="Calibri" panose="020F0502020204030204" pitchFamily="34" charset="0"/>
              </a:rPr>
              <a:t> Directors about the changes to the coverage pay MOU: For the 2023-2024 school year TAAAC negotiated coverage pay that can include when you cover a class during your planning period due to a staff absence and if you agree to teach an additional teacher of record to cover a vacancy. This MOU applies to some situations at elementary, middle and high schools. Read the MOU here [QR cod], for questions, call the TAAAC office. 	</a:t>
            </a:r>
          </a:p>
        </p:txBody>
      </p:sp>
      <p:sp>
        <p:nvSpPr>
          <p:cNvPr id="4" name="Slide Number Placeholder 3"/>
          <p:cNvSpPr>
            <a:spLocks noGrp="1"/>
          </p:cNvSpPr>
          <p:nvPr>
            <p:ph type="sldNum" sz="quarter" idx="5"/>
          </p:nvPr>
        </p:nvSpPr>
        <p:spPr/>
        <p:txBody>
          <a:bodyPr/>
          <a:lstStyle/>
          <a:p>
            <a:fld id="{8BC45FFB-9A51-4CD8-A8F9-9D009FDAA589}" type="slidenum">
              <a:rPr lang="en-US" smtClean="0"/>
              <a:t>5</a:t>
            </a:fld>
            <a:endParaRPr lang="en-US"/>
          </a:p>
        </p:txBody>
      </p:sp>
    </p:spTree>
    <p:extLst>
      <p:ext uri="{BB962C8B-B14F-4D97-AF65-F5344CB8AC3E}">
        <p14:creationId xmlns:p14="http://schemas.microsoft.com/office/powerpoint/2010/main" val="330178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Finally, our committees are back up and running for the school year! Visit taaaconline.org/events to RSVP for anything you’re interested in. Coming up in the next month are a Special Education/RSP meeting on September 26, and a Government Relations meeting on October 9! Remember: with the upcoming Board of Education races in 2024, to have an impact on any of these areas, we need pro-public education legislators in office who will support us and our students, both in our schools and throughout our communities. Stay tuned for more information, or come to any of these meetings to get more involved!</a:t>
            </a:r>
          </a:p>
          <a:p>
            <a:endParaRPr lang="en-US" dirty="0"/>
          </a:p>
        </p:txBody>
      </p:sp>
      <p:sp>
        <p:nvSpPr>
          <p:cNvPr id="4" name="Slide Number Placeholder 3"/>
          <p:cNvSpPr>
            <a:spLocks noGrp="1"/>
          </p:cNvSpPr>
          <p:nvPr>
            <p:ph type="sldNum" sz="quarter" idx="5"/>
          </p:nvPr>
        </p:nvSpPr>
        <p:spPr/>
        <p:txBody>
          <a:bodyPr/>
          <a:lstStyle/>
          <a:p>
            <a:fld id="{8BC45FFB-9A51-4CD8-A8F9-9D009FDAA589}" type="slidenum">
              <a:rPr lang="en-US" smtClean="0"/>
              <a:t>6</a:t>
            </a:fld>
            <a:endParaRPr lang="en-US"/>
          </a:p>
        </p:txBody>
      </p:sp>
    </p:spTree>
    <p:extLst>
      <p:ext uri="{BB962C8B-B14F-4D97-AF65-F5344CB8AC3E}">
        <p14:creationId xmlns:p14="http://schemas.microsoft.com/office/powerpoint/2010/main" val="33678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5"/>
          </p:nvPr>
        </p:nvSpPr>
        <p:spPr/>
        <p:txBody>
          <a:bodyPr/>
          <a:lstStyle/>
          <a:p>
            <a:fld id="{8BC45FFB-9A51-4CD8-A8F9-9D009FDAA589}" type="slidenum">
              <a:rPr lang="en-US" smtClean="0"/>
              <a:t>7</a:t>
            </a:fld>
            <a:endParaRPr lang="en-US"/>
          </a:p>
        </p:txBody>
      </p:sp>
    </p:spTree>
    <p:extLst>
      <p:ext uri="{BB962C8B-B14F-4D97-AF65-F5344CB8AC3E}">
        <p14:creationId xmlns:p14="http://schemas.microsoft.com/office/powerpoint/2010/main" val="971956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368A-1688-E225-C3CC-7FA8A26541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466723-6977-7C52-C57E-646F380CE6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040C00-9014-1268-229F-91B3B07758C4}"/>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5" name="Footer Placeholder 4">
            <a:extLst>
              <a:ext uri="{FF2B5EF4-FFF2-40B4-BE49-F238E27FC236}">
                <a16:creationId xmlns:a16="http://schemas.microsoft.com/office/drawing/2014/main" id="{55A5A371-6C17-20B1-4DAB-96011A172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D8BA4-79A9-4B11-A824-C0A7CA05E559}"/>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353360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8C3C5-5A2A-1E11-9D62-203734961F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D853F3-1FA5-68B3-6FFC-415FC14F1C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8A2B7-83DC-FD8E-333E-888B86D02A08}"/>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5" name="Footer Placeholder 4">
            <a:extLst>
              <a:ext uri="{FF2B5EF4-FFF2-40B4-BE49-F238E27FC236}">
                <a16:creationId xmlns:a16="http://schemas.microsoft.com/office/drawing/2014/main" id="{61F8EC4E-91D2-64B0-6ECF-EC91D4ECF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46051-0150-D55F-FBF3-A4410EA92A66}"/>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320722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51B274-EF0D-2449-75AA-D3ECEFD5A5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7E067C-9E9E-9B7B-CB28-1F1F973C80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9334D-653D-20BD-DE21-0C4164312EBB}"/>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5" name="Footer Placeholder 4">
            <a:extLst>
              <a:ext uri="{FF2B5EF4-FFF2-40B4-BE49-F238E27FC236}">
                <a16:creationId xmlns:a16="http://schemas.microsoft.com/office/drawing/2014/main" id="{79D39511-997B-D651-2EA7-B108E18E6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C7736-8200-A8BD-2DD9-1091F033BF40}"/>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2855359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12DA-255A-32EF-A83E-53F688247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FE806D-B50B-DE15-380D-517041C934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8646C-B864-4BCE-96F2-C53DE3CDD381}"/>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5" name="Footer Placeholder 4">
            <a:extLst>
              <a:ext uri="{FF2B5EF4-FFF2-40B4-BE49-F238E27FC236}">
                <a16:creationId xmlns:a16="http://schemas.microsoft.com/office/drawing/2014/main" id="{BE8B5B27-F136-27ED-11BD-FF7FC5A23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97379-DA74-8D01-9DB0-A00B0F75208A}"/>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123190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15A8-32EA-B163-0344-45D0742D7B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91F72D-8B78-CA7A-169F-ED48522D83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848B6-C165-DFB7-7D18-65C8976C1A15}"/>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5" name="Footer Placeholder 4">
            <a:extLst>
              <a:ext uri="{FF2B5EF4-FFF2-40B4-BE49-F238E27FC236}">
                <a16:creationId xmlns:a16="http://schemas.microsoft.com/office/drawing/2014/main" id="{A336A2BF-9BCC-14D9-AC53-F3BA8B6AF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F9026-DE20-7CF1-FC23-EF3C15549410}"/>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290243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9A62-9C9E-7DE2-0548-71917E9DD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D76D4-4F52-ABC6-1F06-7BF2CF31A6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E84E15-7662-3330-C680-29A025660E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2978D3-848A-DABC-9B93-545B25FF3A40}"/>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6" name="Footer Placeholder 5">
            <a:extLst>
              <a:ext uri="{FF2B5EF4-FFF2-40B4-BE49-F238E27FC236}">
                <a16:creationId xmlns:a16="http://schemas.microsoft.com/office/drawing/2014/main" id="{C0F6C3DA-87BB-2361-4543-C1ECA58D7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D9A26-34E5-A092-AA63-93DABF56BA14}"/>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227569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B08AE-E224-8966-BF98-64FB95605D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D42F2C-EC92-80E4-88E6-8563C1523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03646A-A0EC-2D8C-AB0A-0469EE6C62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44901E-8954-4A02-8A52-5971B29F2E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71EBEC-27EA-1A92-B696-3067FC0D80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93ACD9-9530-F510-870B-BA5F3E1A400E}"/>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8" name="Footer Placeholder 7">
            <a:extLst>
              <a:ext uri="{FF2B5EF4-FFF2-40B4-BE49-F238E27FC236}">
                <a16:creationId xmlns:a16="http://schemas.microsoft.com/office/drawing/2014/main" id="{8B86BFEC-9BB9-177E-B366-74E0B17E8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636D52-EFCD-AF05-42D4-D1DCD471E455}"/>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1941463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DE9A-6A3A-ECD7-1C46-08B1797390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3EC5C9-D6CC-4C95-8DAB-216EC6696BF2}"/>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4" name="Footer Placeholder 3">
            <a:extLst>
              <a:ext uri="{FF2B5EF4-FFF2-40B4-BE49-F238E27FC236}">
                <a16:creationId xmlns:a16="http://schemas.microsoft.com/office/drawing/2014/main" id="{05DDCD25-5518-6C22-E8B3-B061B82893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B36812-E685-D2DA-170C-8C26460339D4}"/>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1245084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1C3578-8562-F8D2-DC4F-89A37C6CE314}"/>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3" name="Footer Placeholder 2">
            <a:extLst>
              <a:ext uri="{FF2B5EF4-FFF2-40B4-BE49-F238E27FC236}">
                <a16:creationId xmlns:a16="http://schemas.microsoft.com/office/drawing/2014/main" id="{13A47322-A338-C8A3-338B-33764C97C9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5B4B6B-BDBA-C685-4270-004508CC69E4}"/>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1381151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2A8D-5D01-7187-21FC-E89768741E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4333FD-E5FA-0A14-DF9A-B1D34351F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0F13E-7E21-AAC4-F25B-6D150112F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E56A9-3EA0-67E6-44FB-D08190825D4F}"/>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6" name="Footer Placeholder 5">
            <a:extLst>
              <a:ext uri="{FF2B5EF4-FFF2-40B4-BE49-F238E27FC236}">
                <a16:creationId xmlns:a16="http://schemas.microsoft.com/office/drawing/2014/main" id="{C91AD85E-CF9D-C8DD-6891-6DCAFFBDD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CF0BE-E0CC-43A9-E7F7-2F9172870848}"/>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1805430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4D57C-0CF5-8E85-04BB-BF7BCEB6B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1FA00D-5D4A-2245-A188-0360479CC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341A46-F1C3-46FA-5A4C-247F58A44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B2E1C-5D70-DA23-F20A-4A3FF4A93F35}"/>
              </a:ext>
            </a:extLst>
          </p:cNvPr>
          <p:cNvSpPr>
            <a:spLocks noGrp="1"/>
          </p:cNvSpPr>
          <p:nvPr>
            <p:ph type="dt" sz="half" idx="10"/>
          </p:nvPr>
        </p:nvSpPr>
        <p:spPr/>
        <p:txBody>
          <a:bodyPr/>
          <a:lstStyle/>
          <a:p>
            <a:fld id="{E2F8D5E0-B513-47B8-A7E0-5027A4C1B1C8}" type="datetimeFigureOut">
              <a:rPr lang="en-US" smtClean="0"/>
              <a:t>9/14/2023</a:t>
            </a:fld>
            <a:endParaRPr lang="en-US"/>
          </a:p>
        </p:txBody>
      </p:sp>
      <p:sp>
        <p:nvSpPr>
          <p:cNvPr id="6" name="Footer Placeholder 5">
            <a:extLst>
              <a:ext uri="{FF2B5EF4-FFF2-40B4-BE49-F238E27FC236}">
                <a16:creationId xmlns:a16="http://schemas.microsoft.com/office/drawing/2014/main" id="{AB1CBE0F-B33B-3C38-B795-205C13F9A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56BAC-9B92-1070-CCEF-1EC0F37702EB}"/>
              </a:ext>
            </a:extLst>
          </p:cNvPr>
          <p:cNvSpPr>
            <a:spLocks noGrp="1"/>
          </p:cNvSpPr>
          <p:nvPr>
            <p:ph type="sldNum" sz="quarter" idx="12"/>
          </p:nvPr>
        </p:nvSpPr>
        <p:spPr/>
        <p:txBody>
          <a:bodyPr/>
          <a:lstStyle/>
          <a:p>
            <a:fld id="{C36EFC72-FFE7-42DF-9C99-0B312429290A}" type="slidenum">
              <a:rPr lang="en-US" smtClean="0"/>
              <a:t>‹#›</a:t>
            </a:fld>
            <a:endParaRPr lang="en-US"/>
          </a:p>
        </p:txBody>
      </p:sp>
    </p:spTree>
    <p:extLst>
      <p:ext uri="{BB962C8B-B14F-4D97-AF65-F5344CB8AC3E}">
        <p14:creationId xmlns:p14="http://schemas.microsoft.com/office/powerpoint/2010/main" val="412693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4CCF-5DB6-2CAB-9A66-9C185142B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D1C59-F663-9E64-720C-998BBEA06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C6258-9E05-8946-128B-CC6B85CD3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8D5E0-B513-47B8-A7E0-5027A4C1B1C8}" type="datetimeFigureOut">
              <a:rPr lang="en-US" smtClean="0"/>
              <a:t>9/14/2023</a:t>
            </a:fld>
            <a:endParaRPr lang="en-US"/>
          </a:p>
        </p:txBody>
      </p:sp>
      <p:sp>
        <p:nvSpPr>
          <p:cNvPr id="5" name="Footer Placeholder 4">
            <a:extLst>
              <a:ext uri="{FF2B5EF4-FFF2-40B4-BE49-F238E27FC236}">
                <a16:creationId xmlns:a16="http://schemas.microsoft.com/office/drawing/2014/main" id="{AAA68BE2-E3AD-F35C-5315-B609C6A8B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8FB18A-517D-0B95-1BD4-1948AF7F8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EFC72-FFE7-42DF-9C99-0B312429290A}" type="slidenum">
              <a:rPr lang="en-US" smtClean="0"/>
              <a:t>‹#›</a:t>
            </a:fld>
            <a:endParaRPr lang="en-US"/>
          </a:p>
        </p:txBody>
      </p:sp>
    </p:spTree>
    <p:extLst>
      <p:ext uri="{BB962C8B-B14F-4D97-AF65-F5344CB8AC3E}">
        <p14:creationId xmlns:p14="http://schemas.microsoft.com/office/powerpoint/2010/main" val="3291567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signs&#10;&#10;Description automatically generated">
            <a:extLst>
              <a:ext uri="{FF2B5EF4-FFF2-40B4-BE49-F238E27FC236}">
                <a16:creationId xmlns:a16="http://schemas.microsoft.com/office/drawing/2014/main" id="{713A3971-D2EA-2AE7-1FF1-485BADA0FC6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6454" b="8546"/>
          <a:stretch/>
        </p:blipFill>
        <p:spPr>
          <a:xfrm>
            <a:off x="20" y="1"/>
            <a:ext cx="12191980" cy="6857999"/>
          </a:xfrm>
          <a:prstGeom prst="rect">
            <a:avLst/>
          </a:prstGeom>
        </p:spPr>
      </p:pic>
      <p:sp>
        <p:nvSpPr>
          <p:cNvPr id="2" name="Title 1">
            <a:extLst>
              <a:ext uri="{FF2B5EF4-FFF2-40B4-BE49-F238E27FC236}">
                <a16:creationId xmlns:a16="http://schemas.microsoft.com/office/drawing/2014/main" id="{03748CD6-A5FB-C0E1-472E-174DA857A553}"/>
              </a:ext>
            </a:extLst>
          </p:cNvPr>
          <p:cNvSpPr>
            <a:spLocks noGrp="1"/>
          </p:cNvSpPr>
          <p:nvPr>
            <p:ph type="ctrTitle"/>
          </p:nvPr>
        </p:nvSpPr>
        <p:spPr>
          <a:xfrm>
            <a:off x="1524000" y="1122362"/>
            <a:ext cx="9144000" cy="2900518"/>
          </a:xfrm>
        </p:spPr>
        <p:txBody>
          <a:bodyPr>
            <a:normAutofit/>
          </a:bodyPr>
          <a:lstStyle/>
          <a:p>
            <a:r>
              <a:rPr lang="en-US" sz="8000" dirty="0">
                <a:solidFill>
                  <a:srgbClr val="FFFFFF"/>
                </a:solidFill>
                <a:latin typeface="Raleway Black" pitchFamily="2" charset="0"/>
              </a:rPr>
              <a:t>September 2023</a:t>
            </a:r>
          </a:p>
        </p:txBody>
      </p:sp>
      <p:sp>
        <p:nvSpPr>
          <p:cNvPr id="3" name="Subtitle 2">
            <a:extLst>
              <a:ext uri="{FF2B5EF4-FFF2-40B4-BE49-F238E27FC236}">
                <a16:creationId xmlns:a16="http://schemas.microsoft.com/office/drawing/2014/main" id="{8DD5E7EF-AA97-8503-34E2-B4BA810EEC5A}"/>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TAAAC 10-minute Meeting</a:t>
            </a:r>
          </a:p>
        </p:txBody>
      </p:sp>
    </p:spTree>
    <p:extLst>
      <p:ext uri="{BB962C8B-B14F-4D97-AF65-F5344CB8AC3E}">
        <p14:creationId xmlns:p14="http://schemas.microsoft.com/office/powerpoint/2010/main" val="7703180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5A6F6C8B-2457-AA59-7472-58BE57FC4D6F}"/>
              </a:ext>
            </a:extLst>
          </p:cNvPr>
          <p:cNvPicPr>
            <a:picLocks noChangeAspect="1"/>
          </p:cNvPicPr>
          <p:nvPr/>
        </p:nvPicPr>
        <p:blipFill rotWithShape="1">
          <a:blip r:embed="rId3">
            <a:extLst>
              <a:ext uri="{28A0092B-C50C-407E-A947-70E740481C1C}">
                <a14:useLocalDpi xmlns:a14="http://schemas.microsoft.com/office/drawing/2010/main" val="0"/>
              </a:ext>
            </a:extLst>
          </a:blip>
          <a:srcRect t="12781" r="1" b="20907"/>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E4B1DE-CB23-6873-5D80-2239E3756FE6}"/>
              </a:ext>
            </a:extLst>
          </p:cNvPr>
          <p:cNvSpPr>
            <a:spLocks noGrp="1"/>
          </p:cNvSpPr>
          <p:nvPr>
            <p:ph type="title"/>
          </p:nvPr>
        </p:nvSpPr>
        <p:spPr>
          <a:xfrm>
            <a:off x="7531610" y="365125"/>
            <a:ext cx="3822189" cy="1899912"/>
          </a:xfrm>
        </p:spPr>
        <p:txBody>
          <a:bodyPr>
            <a:normAutofit/>
          </a:bodyPr>
          <a:lstStyle/>
          <a:p>
            <a:r>
              <a:rPr lang="en-US" sz="7200" dirty="0">
                <a:latin typeface="Raleway Black" pitchFamily="2" charset="0"/>
              </a:rPr>
              <a:t>Agenda</a:t>
            </a:r>
          </a:p>
        </p:txBody>
      </p:sp>
      <p:sp>
        <p:nvSpPr>
          <p:cNvPr id="3" name="Content Placeholder 2">
            <a:extLst>
              <a:ext uri="{FF2B5EF4-FFF2-40B4-BE49-F238E27FC236}">
                <a16:creationId xmlns:a16="http://schemas.microsoft.com/office/drawing/2014/main" id="{D97BCC2D-843E-4087-4EBD-B69E7505FF52}"/>
              </a:ext>
            </a:extLst>
          </p:cNvPr>
          <p:cNvSpPr>
            <a:spLocks noGrp="1"/>
          </p:cNvSpPr>
          <p:nvPr>
            <p:ph idx="1"/>
          </p:nvPr>
        </p:nvSpPr>
        <p:spPr>
          <a:xfrm>
            <a:off x="7531610" y="2434201"/>
            <a:ext cx="3822189" cy="3742762"/>
          </a:xfrm>
        </p:spPr>
        <p:txBody>
          <a:bodyPr>
            <a:normAutofit/>
          </a:bodyPr>
          <a:lstStyle/>
          <a:p>
            <a:r>
              <a:rPr lang="en-US" sz="3200" dirty="0">
                <a:latin typeface="Raleway" pitchFamily="2" charset="0"/>
              </a:rPr>
              <a:t>Bargaining </a:t>
            </a:r>
          </a:p>
          <a:p>
            <a:r>
              <a:rPr lang="en-US" sz="3200" dirty="0">
                <a:latin typeface="Raleway" pitchFamily="2" charset="0"/>
              </a:rPr>
              <a:t>Toileting</a:t>
            </a:r>
          </a:p>
          <a:p>
            <a:r>
              <a:rPr lang="en-US" sz="3200" dirty="0">
                <a:latin typeface="Raleway" pitchFamily="2" charset="0"/>
              </a:rPr>
              <a:t>UD Update: Coverage MOU</a:t>
            </a:r>
          </a:p>
          <a:p>
            <a:r>
              <a:rPr lang="en-US" sz="3200" dirty="0">
                <a:latin typeface="Raleway" pitchFamily="2" charset="0"/>
              </a:rPr>
              <a:t>Committees</a:t>
            </a:r>
          </a:p>
          <a:p>
            <a:pPr marL="0" indent="0">
              <a:buNone/>
            </a:pPr>
            <a:endParaRPr lang="en-US" sz="3200" dirty="0">
              <a:latin typeface="Raleway" pitchFamily="2" charset="0"/>
            </a:endParaRPr>
          </a:p>
          <a:p>
            <a:pPr lvl="1"/>
            <a:endParaRPr lang="en-US" sz="3200" dirty="0">
              <a:latin typeface="Raleway" pitchFamily="2" charset="0"/>
            </a:endParaRPr>
          </a:p>
        </p:txBody>
      </p:sp>
    </p:spTree>
    <p:extLst>
      <p:ext uri="{BB962C8B-B14F-4D97-AF65-F5344CB8AC3E}">
        <p14:creationId xmlns:p14="http://schemas.microsoft.com/office/powerpoint/2010/main" val="1465930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group of people wearing lanyards&#10;&#10;Description automatically generated">
            <a:extLst>
              <a:ext uri="{FF2B5EF4-FFF2-40B4-BE49-F238E27FC236}">
                <a16:creationId xmlns:a16="http://schemas.microsoft.com/office/drawing/2014/main" id="{A6AE5CA9-47E7-5B4F-2D60-64EB0829B67C}"/>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25000"/>
          <a:stretch/>
        </p:blipFill>
        <p:spPr>
          <a:xfrm>
            <a:off x="-1" y="10"/>
            <a:ext cx="12192001" cy="6857990"/>
          </a:xfrm>
          <a:prstGeom prst="rect">
            <a:avLst/>
          </a:prstGeom>
        </p:spPr>
      </p:pic>
      <p:sp>
        <p:nvSpPr>
          <p:cNvPr id="2" name="Title 1">
            <a:extLst>
              <a:ext uri="{FF2B5EF4-FFF2-40B4-BE49-F238E27FC236}">
                <a16:creationId xmlns:a16="http://schemas.microsoft.com/office/drawing/2014/main" id="{79ACA417-8517-949C-9175-589ABF891CDA}"/>
              </a:ext>
            </a:extLst>
          </p:cNvPr>
          <p:cNvSpPr>
            <a:spLocks noGrp="1"/>
          </p:cNvSpPr>
          <p:nvPr>
            <p:ph type="title"/>
          </p:nvPr>
        </p:nvSpPr>
        <p:spPr>
          <a:xfrm>
            <a:off x="1198181" y="728906"/>
            <a:ext cx="9771572" cy="2057037"/>
          </a:xfrm>
        </p:spPr>
        <p:txBody>
          <a:bodyPr>
            <a:normAutofit fontScale="90000"/>
          </a:bodyPr>
          <a:lstStyle/>
          <a:p>
            <a:r>
              <a:rPr lang="en-US" sz="7200" dirty="0">
                <a:solidFill>
                  <a:srgbClr val="FFFFFF"/>
                </a:solidFill>
                <a:latin typeface="Raleway Black" pitchFamily="2" charset="0"/>
              </a:rPr>
              <a:t>Bargaining      +          Kick </a:t>
            </a:r>
            <a:br>
              <a:rPr lang="en-US" sz="7200" dirty="0">
                <a:solidFill>
                  <a:srgbClr val="FFFFFF"/>
                </a:solidFill>
                <a:latin typeface="Raleway Black" pitchFamily="2" charset="0"/>
              </a:rPr>
            </a:br>
            <a:r>
              <a:rPr lang="en-US" sz="7200" dirty="0">
                <a:solidFill>
                  <a:srgbClr val="FFFFFF"/>
                </a:solidFill>
                <a:latin typeface="Raleway Black" pitchFamily="2" charset="0"/>
              </a:rPr>
              <a:t>Survey                             Off</a:t>
            </a:r>
          </a:p>
        </p:txBody>
      </p:sp>
      <p:pic>
        <p:nvPicPr>
          <p:cNvPr id="7" name="Content Placeholder 6" descr="A qr code with black squares&#10;&#10;Description automatically generated">
            <a:extLst>
              <a:ext uri="{FF2B5EF4-FFF2-40B4-BE49-F238E27FC236}">
                <a16:creationId xmlns:a16="http://schemas.microsoft.com/office/drawing/2014/main" id="{22BC48F7-2802-B47B-BA45-4B81CEF272A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30735" y="2928299"/>
            <a:ext cx="2438400" cy="2438400"/>
          </a:xfrm>
        </p:spPr>
      </p:pic>
      <p:pic>
        <p:nvPicPr>
          <p:cNvPr id="10" name="Picture 9" descr="A qr code with a dinosaur&#10;&#10;Description automatically generated">
            <a:extLst>
              <a:ext uri="{FF2B5EF4-FFF2-40B4-BE49-F238E27FC236}">
                <a16:creationId xmlns:a16="http://schemas.microsoft.com/office/drawing/2014/main" id="{194B60B1-CF82-3FBF-11CE-A5D95C01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1353" y="2928299"/>
            <a:ext cx="2438400" cy="2438400"/>
          </a:xfrm>
          <a:prstGeom prst="rect">
            <a:avLst/>
          </a:prstGeom>
        </p:spPr>
      </p:pic>
    </p:spTree>
    <p:extLst>
      <p:ext uri="{BB962C8B-B14F-4D97-AF65-F5344CB8AC3E}">
        <p14:creationId xmlns:p14="http://schemas.microsoft.com/office/powerpoint/2010/main" val="467591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6D01C-E1F8-EA9C-57A5-FECED4EB30C8}"/>
              </a:ext>
            </a:extLst>
          </p:cNvPr>
          <p:cNvSpPr>
            <a:spLocks noGrp="1"/>
          </p:cNvSpPr>
          <p:nvPr>
            <p:ph type="title"/>
          </p:nvPr>
        </p:nvSpPr>
        <p:spPr>
          <a:xfrm>
            <a:off x="6367461" y="728664"/>
            <a:ext cx="4984813" cy="1921230"/>
          </a:xfrm>
          <a:noFill/>
        </p:spPr>
        <p:txBody>
          <a:bodyPr vert="horz" lIns="91440" tIns="45720" rIns="91440" bIns="45720" rtlCol="0" anchor="b">
            <a:normAutofit/>
          </a:bodyPr>
          <a:lstStyle/>
          <a:p>
            <a:r>
              <a:rPr lang="en-US" sz="7200" dirty="0">
                <a:latin typeface="Raleway Black" pitchFamily="2" charset="0"/>
              </a:rPr>
              <a:t>Toileting</a:t>
            </a:r>
          </a:p>
        </p:txBody>
      </p:sp>
      <p:pic>
        <p:nvPicPr>
          <p:cNvPr id="9" name="Content Placeholder 8" descr="A group of people posing for a photo&#10;&#10;Description automatically generated">
            <a:extLst>
              <a:ext uri="{FF2B5EF4-FFF2-40B4-BE49-F238E27FC236}">
                <a16:creationId xmlns:a16="http://schemas.microsoft.com/office/drawing/2014/main" id="{AA6F4028-DBE8-36E2-75B2-3F82193142A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14352"/>
          <a:stretch/>
        </p:blipFill>
        <p:spPr>
          <a:xfrm>
            <a:off x="1" y="10"/>
            <a:ext cx="6005512" cy="6857990"/>
          </a:xfrm>
          <a:prstGeom prst="rect">
            <a:avLst/>
          </a:prstGeom>
        </p:spPr>
      </p:pic>
      <p:sp>
        <p:nvSpPr>
          <p:cNvPr id="10" name="Title 1">
            <a:extLst>
              <a:ext uri="{FF2B5EF4-FFF2-40B4-BE49-F238E27FC236}">
                <a16:creationId xmlns:a16="http://schemas.microsoft.com/office/drawing/2014/main" id="{3CA23609-92DB-D052-6BFA-0403883A2CE3}"/>
              </a:ext>
            </a:extLst>
          </p:cNvPr>
          <p:cNvSpPr txBox="1">
            <a:spLocks/>
          </p:cNvSpPr>
          <p:nvPr/>
        </p:nvSpPr>
        <p:spPr>
          <a:xfrm>
            <a:off x="6367461" y="2649894"/>
            <a:ext cx="4984813" cy="4052120"/>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000" dirty="0">
                <a:latin typeface="Raleway" pitchFamily="2" charset="0"/>
              </a:rPr>
              <a:t>If asked to provide toileting support, you can say to your admin: </a:t>
            </a:r>
          </a:p>
          <a:p>
            <a:pPr>
              <a:lnSpc>
                <a:spcPct val="120000"/>
              </a:lnSpc>
            </a:pPr>
            <a:r>
              <a:rPr lang="en-US" sz="2000" b="1" dirty="0">
                <a:latin typeface="Raleway" pitchFamily="2" charset="0"/>
              </a:rPr>
              <a:t>“I refuse this duty due to safety concerns for both the student and myself, and a lack of training.”</a:t>
            </a:r>
          </a:p>
        </p:txBody>
      </p:sp>
    </p:spTree>
    <p:extLst>
      <p:ext uri="{BB962C8B-B14F-4D97-AF65-F5344CB8AC3E}">
        <p14:creationId xmlns:p14="http://schemas.microsoft.com/office/powerpoint/2010/main" val="138965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itting at a table&#10;&#10;Description automatically generated">
            <a:extLst>
              <a:ext uri="{FF2B5EF4-FFF2-40B4-BE49-F238E27FC236}">
                <a16:creationId xmlns:a16="http://schemas.microsoft.com/office/drawing/2014/main" id="{A9D8571B-AA25-C982-31CD-6A9E12BBF56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8315" b="16685"/>
          <a:stretch/>
        </p:blipFill>
        <p:spPr>
          <a:xfrm>
            <a:off x="-1" y="10"/>
            <a:ext cx="12192001" cy="6857990"/>
          </a:xfrm>
          <a:prstGeom prst="rect">
            <a:avLst/>
          </a:prstGeom>
        </p:spPr>
      </p:pic>
      <p:sp>
        <p:nvSpPr>
          <p:cNvPr id="2" name="Title 1">
            <a:extLst>
              <a:ext uri="{FF2B5EF4-FFF2-40B4-BE49-F238E27FC236}">
                <a16:creationId xmlns:a16="http://schemas.microsoft.com/office/drawing/2014/main" id="{FC902F77-BAB7-A64B-31EA-577BF06C481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Raleway Black" pitchFamily="2" charset="0"/>
              </a:rPr>
              <a:t>Coverage Pay</a:t>
            </a:r>
          </a:p>
        </p:txBody>
      </p:sp>
    </p:spTree>
    <p:extLst>
      <p:ext uri="{BB962C8B-B14F-4D97-AF65-F5344CB8AC3E}">
        <p14:creationId xmlns:p14="http://schemas.microsoft.com/office/powerpoint/2010/main" val="104593616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A5B4D604-BC89-715E-7998-BC55FDF9075E}"/>
              </a:ext>
            </a:extLst>
          </p:cNvPr>
          <p:cNvPicPr>
            <a:picLocks noChangeAspect="1"/>
          </p:cNvPicPr>
          <p:nvPr/>
        </p:nvPicPr>
        <p:blipFill rotWithShape="1">
          <a:blip r:embed="rId3">
            <a:extLst>
              <a:ext uri="{28A0092B-C50C-407E-A947-70E740481C1C}">
                <a14:useLocalDpi xmlns:a14="http://schemas.microsoft.com/office/drawing/2010/main" val="0"/>
              </a:ext>
            </a:extLst>
          </a:blip>
          <a:srcRect t="54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C87776-9191-B11E-132C-55E1DAC14454}"/>
              </a:ext>
            </a:extLst>
          </p:cNvPr>
          <p:cNvSpPr>
            <a:spLocks noGrp="1"/>
          </p:cNvSpPr>
          <p:nvPr>
            <p:ph type="title"/>
          </p:nvPr>
        </p:nvSpPr>
        <p:spPr>
          <a:xfrm>
            <a:off x="838200" y="365125"/>
            <a:ext cx="3822189" cy="1899912"/>
          </a:xfrm>
        </p:spPr>
        <p:txBody>
          <a:bodyPr>
            <a:normAutofit/>
          </a:bodyPr>
          <a:lstStyle/>
          <a:p>
            <a:r>
              <a:rPr lang="en-US" sz="4800" dirty="0">
                <a:latin typeface="Raleway Black" pitchFamily="2" charset="0"/>
              </a:rPr>
              <a:t>Committee Dates</a:t>
            </a:r>
          </a:p>
        </p:txBody>
      </p:sp>
      <p:sp>
        <p:nvSpPr>
          <p:cNvPr id="3" name="Content Placeholder 2">
            <a:extLst>
              <a:ext uri="{FF2B5EF4-FFF2-40B4-BE49-F238E27FC236}">
                <a16:creationId xmlns:a16="http://schemas.microsoft.com/office/drawing/2014/main" id="{D0AA50A4-A5BC-F86E-9536-CCE850DD9AA0}"/>
              </a:ext>
            </a:extLst>
          </p:cNvPr>
          <p:cNvSpPr>
            <a:spLocks noGrp="1"/>
          </p:cNvSpPr>
          <p:nvPr>
            <p:ph idx="1"/>
          </p:nvPr>
        </p:nvSpPr>
        <p:spPr>
          <a:xfrm>
            <a:off x="838200" y="2434201"/>
            <a:ext cx="3822189" cy="3742762"/>
          </a:xfrm>
        </p:spPr>
        <p:txBody>
          <a:bodyPr>
            <a:normAutofit lnSpcReduction="10000"/>
          </a:bodyPr>
          <a:lstStyle/>
          <a:p>
            <a:r>
              <a:rPr lang="en-US" sz="2400" b="1" dirty="0">
                <a:latin typeface="Raleway" pitchFamily="2" charset="0"/>
              </a:rPr>
              <a:t>September 16: </a:t>
            </a:r>
            <a:r>
              <a:rPr lang="en-US" sz="2400" dirty="0">
                <a:latin typeface="Raleway" pitchFamily="2" charset="0"/>
              </a:rPr>
              <a:t>Community Involvement (Out of Darkness Walk – Navy Stadium @ 9am)</a:t>
            </a:r>
            <a:endParaRPr lang="en-US" sz="2400" b="1" dirty="0">
              <a:latin typeface="Raleway" pitchFamily="2" charset="0"/>
            </a:endParaRPr>
          </a:p>
          <a:p>
            <a:r>
              <a:rPr lang="en-US" sz="2400" b="1" dirty="0">
                <a:latin typeface="Raleway" pitchFamily="2" charset="0"/>
              </a:rPr>
              <a:t>September 26: </a:t>
            </a:r>
            <a:r>
              <a:rPr lang="en-US" sz="2400" dirty="0">
                <a:latin typeface="Raleway" pitchFamily="2" charset="0"/>
              </a:rPr>
              <a:t>Special Education/RSP (TAAAC Office @5 pm)</a:t>
            </a:r>
          </a:p>
          <a:p>
            <a:r>
              <a:rPr lang="en-US" sz="2400" b="1" dirty="0">
                <a:latin typeface="Raleway" pitchFamily="2" charset="0"/>
              </a:rPr>
              <a:t>October 9: </a:t>
            </a:r>
            <a:r>
              <a:rPr lang="en-US" sz="2400" dirty="0">
                <a:latin typeface="Raleway" pitchFamily="2" charset="0"/>
              </a:rPr>
              <a:t>Government Relations (TAAAC Office @ 5pm)</a:t>
            </a:r>
          </a:p>
        </p:txBody>
      </p:sp>
    </p:spTree>
    <p:extLst>
      <p:ext uri="{BB962C8B-B14F-4D97-AF65-F5344CB8AC3E}">
        <p14:creationId xmlns:p14="http://schemas.microsoft.com/office/powerpoint/2010/main" val="399277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4" descr="A person holding a sign&#10;&#10;Description automatically generated">
            <a:extLst>
              <a:ext uri="{FF2B5EF4-FFF2-40B4-BE49-F238E27FC236}">
                <a16:creationId xmlns:a16="http://schemas.microsoft.com/office/drawing/2014/main" id="{592D0EAB-CFC8-64E9-9531-85D20BEA175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65E32834-F2E0-907F-DDCA-08F0068B9029}"/>
              </a:ext>
            </a:extLst>
          </p:cNvPr>
          <p:cNvSpPr>
            <a:spLocks noGrp="1"/>
          </p:cNvSpPr>
          <p:nvPr>
            <p:ph type="title"/>
          </p:nvPr>
        </p:nvSpPr>
        <p:spPr>
          <a:xfrm>
            <a:off x="838200" y="1122361"/>
            <a:ext cx="10515600" cy="3713589"/>
          </a:xfrm>
        </p:spPr>
        <p:txBody>
          <a:bodyPr vert="horz" lIns="91440" tIns="45720" rIns="91440" bIns="45720" rtlCol="0" anchor="b">
            <a:normAutofit/>
          </a:bodyPr>
          <a:lstStyle/>
          <a:p>
            <a:pPr algn="ctr"/>
            <a:r>
              <a:rPr lang="en-US" sz="13800" dirty="0">
                <a:solidFill>
                  <a:srgbClr val="FFFFFF"/>
                </a:solidFill>
                <a:latin typeface="Raleway Black" pitchFamily="2" charset="0"/>
              </a:rPr>
              <a:t>Questions?</a:t>
            </a:r>
          </a:p>
        </p:txBody>
      </p:sp>
    </p:spTree>
    <p:extLst>
      <p:ext uri="{BB962C8B-B14F-4D97-AF65-F5344CB8AC3E}">
        <p14:creationId xmlns:p14="http://schemas.microsoft.com/office/powerpoint/2010/main" val="2646901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8643</TotalTime>
  <Words>761</Words>
  <Application>Microsoft Office PowerPoint</Application>
  <PresentationFormat>Widescreen</PresentationFormat>
  <Paragraphs>34</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Raleway</vt:lpstr>
      <vt:lpstr>Raleway Black</vt:lpstr>
      <vt:lpstr>Office Theme</vt:lpstr>
      <vt:lpstr>September 2023</vt:lpstr>
      <vt:lpstr>Agenda</vt:lpstr>
      <vt:lpstr>Bargaining      +          Kick  Survey                             Off</vt:lpstr>
      <vt:lpstr>Toileting</vt:lpstr>
      <vt:lpstr>Coverage Pay</vt:lpstr>
      <vt:lpstr>Committee Dates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2023</dc:title>
  <dc:creator>Menas, Amanda [MD]</dc:creator>
  <cp:lastModifiedBy>Menas, Amanda [MD]</cp:lastModifiedBy>
  <cp:revision>10</cp:revision>
  <dcterms:created xsi:type="dcterms:W3CDTF">2023-07-27T18:02:07Z</dcterms:created>
  <dcterms:modified xsi:type="dcterms:W3CDTF">2023-09-14T16:22:55Z</dcterms:modified>
</cp:coreProperties>
</file>