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0D2"/>
    <a:srgbClr val="F45C75"/>
    <a:srgbClr val="C263FF"/>
    <a:srgbClr val="68DEC6"/>
    <a:srgbClr val="15A4A0"/>
    <a:srgbClr val="7E95FF"/>
    <a:srgbClr val="3414A3"/>
    <a:srgbClr val="FECA43"/>
    <a:srgbClr val="FFA5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69F93D-221D-4276-BB3D-EB5A05360AE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C61ADB-0C05-4BC0-9C24-81D8AB3055D1}">
      <dgm:prSet/>
      <dgm:spPr>
        <a:solidFill>
          <a:srgbClr val="15A4A0"/>
        </a:solidFill>
        <a:ln>
          <a:noFill/>
        </a:ln>
      </dgm:spPr>
      <dgm:t>
        <a:bodyPr/>
        <a:lstStyle/>
        <a:p>
          <a:r>
            <a:rPr lang="en-US" b="1">
              <a:latin typeface="Raleway" pitchFamily="2" charset="0"/>
            </a:rPr>
            <a:t>Compensation</a:t>
          </a:r>
        </a:p>
      </dgm:t>
    </dgm:pt>
    <dgm:pt modelId="{6D51FD5C-E5AF-4F64-BD84-714753383D64}" type="parTrans" cxnId="{81883BEC-59E3-4EB1-A079-4B2B1A1F8979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38F32127-0F75-495A-B71D-B39BDD192CCD}" type="sibTrans" cxnId="{81883BEC-59E3-4EB1-A079-4B2B1A1F8979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C0796BC2-6023-4491-9741-82ADCEFC3059}">
      <dgm:prSet/>
      <dgm:spPr>
        <a:solidFill>
          <a:srgbClr val="68DEC6"/>
        </a:solidFill>
        <a:ln>
          <a:noFill/>
        </a:ln>
      </dgm:spPr>
      <dgm:t>
        <a:bodyPr/>
        <a:lstStyle/>
        <a:p>
          <a:r>
            <a:rPr lang="en-US">
              <a:latin typeface="Raleway" pitchFamily="2" charset="0"/>
            </a:rPr>
            <a:t>6% COLA and Step</a:t>
          </a:r>
        </a:p>
      </dgm:t>
    </dgm:pt>
    <dgm:pt modelId="{91D00208-6675-4019-B6ED-5CB6C13B9A36}" type="parTrans" cxnId="{B81033EB-78AB-48A9-A642-8BAD2CFAE459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9CCF8CBC-F098-4BBA-9D61-BCD003FF3307}" type="sibTrans" cxnId="{B81033EB-78AB-48A9-A642-8BAD2CFAE459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70CE31BA-0C61-4F66-BBD3-9B202D61440F}">
      <dgm:prSet/>
      <dgm:spPr>
        <a:solidFill>
          <a:srgbClr val="68DEC6"/>
        </a:solidFill>
        <a:ln>
          <a:noFill/>
        </a:ln>
      </dgm:spPr>
      <dgm:t>
        <a:bodyPr/>
        <a:lstStyle/>
        <a:p>
          <a:r>
            <a:rPr lang="en-US">
              <a:latin typeface="Raleway" pitchFamily="2" charset="0"/>
            </a:rPr>
            <a:t>$2,000 stipend for SPED and RSP</a:t>
          </a:r>
        </a:p>
      </dgm:t>
    </dgm:pt>
    <dgm:pt modelId="{365805BE-7972-4B7F-AD4B-881D30CC24C9}" type="parTrans" cxnId="{72206016-99A4-4FFC-A9E8-CE360B151D88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5D286572-B281-4D03-B11D-C0028173EAD2}" type="sibTrans" cxnId="{72206016-99A4-4FFC-A9E8-CE360B151D88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0E18C612-C72C-49F8-9AAE-3204655E1138}">
      <dgm:prSet/>
      <dgm:spPr>
        <a:solidFill>
          <a:srgbClr val="A700D2"/>
        </a:solidFill>
        <a:ln>
          <a:noFill/>
        </a:ln>
      </dgm:spPr>
      <dgm:t>
        <a:bodyPr/>
        <a:lstStyle/>
        <a:p>
          <a:r>
            <a:rPr lang="en-US" b="1">
              <a:latin typeface="Raleway" pitchFamily="2" charset="0"/>
            </a:rPr>
            <a:t>Coverage Pay</a:t>
          </a:r>
        </a:p>
      </dgm:t>
    </dgm:pt>
    <dgm:pt modelId="{675FAE26-58BA-478C-8179-3DF03B8D7910}" type="parTrans" cxnId="{92EA0B53-778B-4DF3-9C46-F0059EECEFF9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EFF0C5E7-181F-4740-BADB-522B5EC32278}" type="sibTrans" cxnId="{92EA0B53-778B-4DF3-9C46-F0059EECEFF9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84AC7CA4-5893-496F-9FA0-2CE8ACFEFC38}">
      <dgm:prSet/>
      <dgm:spPr>
        <a:solidFill>
          <a:srgbClr val="C263FF"/>
        </a:solidFill>
        <a:ln>
          <a:noFill/>
        </a:ln>
      </dgm:spPr>
      <dgm:t>
        <a:bodyPr/>
        <a:lstStyle/>
        <a:p>
          <a:r>
            <a:rPr lang="en-US" dirty="0">
              <a:latin typeface="Raleway" pitchFamily="2" charset="0"/>
            </a:rPr>
            <a:t>Co-teachers are now BOTH eligible</a:t>
          </a:r>
        </a:p>
      </dgm:t>
    </dgm:pt>
    <dgm:pt modelId="{7CBBA391-3CA5-46A8-A924-18030E60B7CF}" type="parTrans" cxnId="{36093A25-F757-4022-A755-3A64C9936C06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A914A3F4-7184-4A4D-B442-A40D0BA2FDD0}" type="sibTrans" cxnId="{36093A25-F757-4022-A755-3A64C9936C06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2A4BEC3D-6FCD-441A-8001-472ACEB87C2E}">
      <dgm:prSet/>
      <dgm:spPr>
        <a:solidFill>
          <a:srgbClr val="C263FF"/>
        </a:solidFill>
        <a:ln>
          <a:noFill/>
        </a:ln>
      </dgm:spPr>
      <dgm:t>
        <a:bodyPr/>
        <a:lstStyle/>
        <a:p>
          <a:r>
            <a:rPr lang="en-US">
              <a:latin typeface="Raleway" pitchFamily="2" charset="0"/>
            </a:rPr>
            <a:t>MOU continues for 2023-24 school year</a:t>
          </a:r>
        </a:p>
      </dgm:t>
    </dgm:pt>
    <dgm:pt modelId="{EC0B6DF6-AA82-4F1E-B8D0-35D20AB5CC63}" type="parTrans" cxnId="{5F64AE9D-E028-439E-BD9F-467772939D29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5E096DDB-2315-4541-A0D2-86B7A2D728C1}" type="sibTrans" cxnId="{5F64AE9D-E028-439E-BD9F-467772939D29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8CA273C4-64FD-457E-9AE1-0343882501E6}">
      <dgm:prSet/>
      <dgm:spPr>
        <a:solidFill>
          <a:srgbClr val="C263FF"/>
        </a:solidFill>
        <a:ln>
          <a:noFill/>
        </a:ln>
      </dgm:spPr>
      <dgm:t>
        <a:bodyPr/>
        <a:lstStyle/>
        <a:p>
          <a:r>
            <a:rPr lang="en-US" dirty="0">
              <a:latin typeface="Raleway" pitchFamily="2" charset="0"/>
            </a:rPr>
            <a:t>Permanent contract language starting 2024-25 school year</a:t>
          </a:r>
        </a:p>
      </dgm:t>
    </dgm:pt>
    <dgm:pt modelId="{E1A9A4FB-ADA7-46F9-8D41-54449BBB160A}" type="parTrans" cxnId="{8B3B54E5-8EBD-4E89-B2E9-B33829C3D3B8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4E895B2C-599B-4818-AD5C-7F6E773EFDEC}" type="sibTrans" cxnId="{8B3B54E5-8EBD-4E89-B2E9-B33829C3D3B8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246F6053-47DF-43B7-B3FE-F7D9562E74E9}">
      <dgm:prSet/>
      <dgm:spPr>
        <a:solidFill>
          <a:srgbClr val="FFA51D"/>
        </a:solidFill>
        <a:ln>
          <a:noFill/>
        </a:ln>
      </dgm:spPr>
      <dgm:t>
        <a:bodyPr/>
        <a:lstStyle/>
        <a:p>
          <a:r>
            <a:rPr lang="en-US" b="1">
              <a:latin typeface="Raleway" pitchFamily="2" charset="0"/>
            </a:rPr>
            <a:t>Unpaid Leave</a:t>
          </a:r>
        </a:p>
      </dgm:t>
    </dgm:pt>
    <dgm:pt modelId="{F0B87882-F645-402E-9C1D-EC22BDB4BE42}" type="parTrans" cxnId="{4B9CE12A-4697-4CF2-88E6-4A219B3C0E7F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F5BF89E0-503F-4DF4-B0B1-DBBD3ED87B8B}" type="sibTrans" cxnId="{4B9CE12A-4697-4CF2-88E6-4A219B3C0E7F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6087B702-1CD1-4873-85A6-C4C124A6AE4F}">
      <dgm:prSet/>
      <dgm:spPr>
        <a:solidFill>
          <a:srgbClr val="FECA43"/>
        </a:solidFill>
        <a:ln>
          <a:noFill/>
        </a:ln>
      </dgm:spPr>
      <dgm:t>
        <a:bodyPr/>
        <a:lstStyle/>
        <a:p>
          <a:r>
            <a:rPr lang="en-US">
              <a:latin typeface="Raleway" pitchFamily="2" charset="0"/>
            </a:rPr>
            <a:t>New language in the contract allowing members to request approved unpaid leave when other forms of leave, including FMLA, are exhausted</a:t>
          </a:r>
        </a:p>
      </dgm:t>
    </dgm:pt>
    <dgm:pt modelId="{630DBD64-A577-4CF7-AFE0-B4ABDA2AF5DB}" type="parTrans" cxnId="{47F9D568-20C3-480C-8C60-3799FFC06818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97DBB18D-E3AB-40ED-ADB0-8A7B2FE125C7}" type="sibTrans" cxnId="{47F9D568-20C3-480C-8C60-3799FFC06818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A83A893B-1D2C-4761-B37D-342AD94D04AA}">
      <dgm:prSet/>
      <dgm:spPr>
        <a:solidFill>
          <a:srgbClr val="3414A3"/>
        </a:solidFill>
        <a:ln>
          <a:noFill/>
        </a:ln>
      </dgm:spPr>
      <dgm:t>
        <a:bodyPr/>
        <a:lstStyle/>
        <a:p>
          <a:r>
            <a:rPr lang="en-US" b="1">
              <a:latin typeface="Raleway" pitchFamily="2" charset="0"/>
            </a:rPr>
            <a:t>Blueprint</a:t>
          </a:r>
        </a:p>
      </dgm:t>
    </dgm:pt>
    <dgm:pt modelId="{DF20A8BF-B120-4499-AA88-2F7E5D7FD21F}" type="parTrans" cxnId="{A208BFD2-5DB3-4B66-B0AC-8F13D65F99A7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C4EAF5CA-8EB4-450C-BE87-9A2FCC338D54}" type="sibTrans" cxnId="{A208BFD2-5DB3-4B66-B0AC-8F13D65F99A7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E9CB2CE3-AB40-4F17-BA15-BC6D94ECC182}">
      <dgm:prSet/>
      <dgm:spPr>
        <a:solidFill>
          <a:srgbClr val="7E95FF">
            <a:alpha val="90000"/>
          </a:srgbClr>
        </a:solidFill>
        <a:ln>
          <a:noFill/>
        </a:ln>
      </dgm:spPr>
      <dgm:t>
        <a:bodyPr/>
        <a:lstStyle/>
        <a:p>
          <a:r>
            <a:rPr lang="en-US">
              <a:latin typeface="Raleway" pitchFamily="2" charset="0"/>
            </a:rPr>
            <a:t>Sub-group established to determine new pay scales</a:t>
          </a:r>
        </a:p>
      </dgm:t>
    </dgm:pt>
    <dgm:pt modelId="{95B6B0BF-57EC-4A76-AFB5-564D4B87F822}" type="parTrans" cxnId="{581300DE-445F-471C-9DCC-AD66A3C9E17D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E06EE588-C02D-4EEA-AA3B-9AF0EA8BF637}" type="sibTrans" cxnId="{581300DE-445F-471C-9DCC-AD66A3C9E17D}">
      <dgm:prSet/>
      <dgm:spPr/>
      <dgm:t>
        <a:bodyPr/>
        <a:lstStyle/>
        <a:p>
          <a:endParaRPr lang="en-US">
            <a:latin typeface="Raleway" pitchFamily="2" charset="0"/>
          </a:endParaRPr>
        </a:p>
      </dgm:t>
    </dgm:pt>
    <dgm:pt modelId="{376977AA-024F-49EE-80FD-FF4A43A7BCAE}" type="pres">
      <dgm:prSet presAssocID="{1869F93D-221D-4276-BB3D-EB5A05360AE8}" presName="Name0" presStyleCnt="0">
        <dgm:presLayoutVars>
          <dgm:dir/>
          <dgm:animLvl val="lvl"/>
          <dgm:resizeHandles val="exact"/>
        </dgm:presLayoutVars>
      </dgm:prSet>
      <dgm:spPr/>
    </dgm:pt>
    <dgm:pt modelId="{BDADE3A6-C0E6-418B-885C-17ED9C05FB0E}" type="pres">
      <dgm:prSet presAssocID="{A6C61ADB-0C05-4BC0-9C24-81D8AB3055D1}" presName="composite" presStyleCnt="0"/>
      <dgm:spPr/>
    </dgm:pt>
    <dgm:pt modelId="{0D6731B6-F08C-40F3-B67E-36938DA2302C}" type="pres">
      <dgm:prSet presAssocID="{A6C61ADB-0C05-4BC0-9C24-81D8AB3055D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674869E-F2FF-4366-B249-89326D3F79A9}" type="pres">
      <dgm:prSet presAssocID="{A6C61ADB-0C05-4BC0-9C24-81D8AB3055D1}" presName="desTx" presStyleLbl="alignAccFollowNode1" presStyleIdx="0" presStyleCnt="4">
        <dgm:presLayoutVars>
          <dgm:bulletEnabled val="1"/>
        </dgm:presLayoutVars>
      </dgm:prSet>
      <dgm:spPr/>
    </dgm:pt>
    <dgm:pt modelId="{44C05E2B-2ACC-4883-B223-F416E57BBD4C}" type="pres">
      <dgm:prSet presAssocID="{38F32127-0F75-495A-B71D-B39BDD192CCD}" presName="space" presStyleCnt="0"/>
      <dgm:spPr/>
    </dgm:pt>
    <dgm:pt modelId="{DE940DA8-EDEA-44F1-A7AA-A3212F2F140F}" type="pres">
      <dgm:prSet presAssocID="{0E18C612-C72C-49F8-9AAE-3204655E1138}" presName="composite" presStyleCnt="0"/>
      <dgm:spPr/>
    </dgm:pt>
    <dgm:pt modelId="{27EE87A3-AE34-441B-B853-6D9ED2A7FE8D}" type="pres">
      <dgm:prSet presAssocID="{0E18C612-C72C-49F8-9AAE-3204655E1138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8F6AF2E-EC99-4ACA-ABF1-194C25765A62}" type="pres">
      <dgm:prSet presAssocID="{0E18C612-C72C-49F8-9AAE-3204655E1138}" presName="desTx" presStyleLbl="alignAccFollowNode1" presStyleIdx="1" presStyleCnt="4">
        <dgm:presLayoutVars>
          <dgm:bulletEnabled val="1"/>
        </dgm:presLayoutVars>
      </dgm:prSet>
      <dgm:spPr/>
    </dgm:pt>
    <dgm:pt modelId="{E231C006-940A-438E-87E7-09E88696F8EB}" type="pres">
      <dgm:prSet presAssocID="{EFF0C5E7-181F-4740-BADB-522B5EC32278}" presName="space" presStyleCnt="0"/>
      <dgm:spPr/>
    </dgm:pt>
    <dgm:pt modelId="{ABA0471A-85C2-40BB-A0B4-7F8F3A7E66EF}" type="pres">
      <dgm:prSet presAssocID="{246F6053-47DF-43B7-B3FE-F7D9562E74E9}" presName="composite" presStyleCnt="0"/>
      <dgm:spPr/>
    </dgm:pt>
    <dgm:pt modelId="{F407FCB9-A4D3-4C0A-B0F2-282477BC4D99}" type="pres">
      <dgm:prSet presAssocID="{246F6053-47DF-43B7-B3FE-F7D9562E74E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0C4380DB-B383-4036-BCAC-3276D615EE21}" type="pres">
      <dgm:prSet presAssocID="{246F6053-47DF-43B7-B3FE-F7D9562E74E9}" presName="desTx" presStyleLbl="alignAccFollowNode1" presStyleIdx="2" presStyleCnt="4">
        <dgm:presLayoutVars>
          <dgm:bulletEnabled val="1"/>
        </dgm:presLayoutVars>
      </dgm:prSet>
      <dgm:spPr/>
    </dgm:pt>
    <dgm:pt modelId="{827C5B94-64E3-46B7-AB2F-8A73D200045E}" type="pres">
      <dgm:prSet presAssocID="{F5BF89E0-503F-4DF4-B0B1-DBBD3ED87B8B}" presName="space" presStyleCnt="0"/>
      <dgm:spPr/>
    </dgm:pt>
    <dgm:pt modelId="{85617548-2A5E-43B9-AD2E-60B9664B5577}" type="pres">
      <dgm:prSet presAssocID="{A83A893B-1D2C-4761-B37D-342AD94D04AA}" presName="composite" presStyleCnt="0"/>
      <dgm:spPr/>
    </dgm:pt>
    <dgm:pt modelId="{42B9FE4A-3D0D-437E-B170-631578650216}" type="pres">
      <dgm:prSet presAssocID="{A83A893B-1D2C-4761-B37D-342AD94D04A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82A8ED7B-3A1E-4B1D-A1D2-A3B47CE623E3}" type="pres">
      <dgm:prSet presAssocID="{A83A893B-1D2C-4761-B37D-342AD94D04AA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72206016-99A4-4FFC-A9E8-CE360B151D88}" srcId="{A6C61ADB-0C05-4BC0-9C24-81D8AB3055D1}" destId="{70CE31BA-0C61-4F66-BBD3-9B202D61440F}" srcOrd="1" destOrd="0" parTransId="{365805BE-7972-4B7F-AD4B-881D30CC24C9}" sibTransId="{5D286572-B281-4D03-B11D-C0028173EAD2}"/>
    <dgm:cxn modelId="{CAF2361C-9A49-4569-8C4C-90356952A259}" type="presOf" srcId="{8CA273C4-64FD-457E-9AE1-0343882501E6}" destId="{78F6AF2E-EC99-4ACA-ABF1-194C25765A62}" srcOrd="0" destOrd="2" presId="urn:microsoft.com/office/officeart/2005/8/layout/hList1"/>
    <dgm:cxn modelId="{2689C01E-513F-489A-9250-D01B957CC48D}" type="presOf" srcId="{0E18C612-C72C-49F8-9AAE-3204655E1138}" destId="{27EE87A3-AE34-441B-B853-6D9ED2A7FE8D}" srcOrd="0" destOrd="0" presId="urn:microsoft.com/office/officeart/2005/8/layout/hList1"/>
    <dgm:cxn modelId="{79A66822-1FBB-4FDC-985D-41AE6B6906CC}" type="presOf" srcId="{2A4BEC3D-6FCD-441A-8001-472ACEB87C2E}" destId="{78F6AF2E-EC99-4ACA-ABF1-194C25765A62}" srcOrd="0" destOrd="1" presId="urn:microsoft.com/office/officeart/2005/8/layout/hList1"/>
    <dgm:cxn modelId="{36093A25-F757-4022-A755-3A64C9936C06}" srcId="{0E18C612-C72C-49F8-9AAE-3204655E1138}" destId="{84AC7CA4-5893-496F-9FA0-2CE8ACFEFC38}" srcOrd="0" destOrd="0" parTransId="{7CBBA391-3CA5-46A8-A924-18030E60B7CF}" sibTransId="{A914A3F4-7184-4A4D-B442-A40D0BA2FDD0}"/>
    <dgm:cxn modelId="{4B9CE12A-4697-4CF2-88E6-4A219B3C0E7F}" srcId="{1869F93D-221D-4276-BB3D-EB5A05360AE8}" destId="{246F6053-47DF-43B7-B3FE-F7D9562E74E9}" srcOrd="2" destOrd="0" parTransId="{F0B87882-F645-402E-9C1D-EC22BDB4BE42}" sibTransId="{F5BF89E0-503F-4DF4-B0B1-DBBD3ED87B8B}"/>
    <dgm:cxn modelId="{C4807064-34A6-4EF5-8F7C-CBA3749D9315}" type="presOf" srcId="{70CE31BA-0C61-4F66-BBD3-9B202D61440F}" destId="{7674869E-F2FF-4366-B249-89326D3F79A9}" srcOrd="0" destOrd="1" presId="urn:microsoft.com/office/officeart/2005/8/layout/hList1"/>
    <dgm:cxn modelId="{47F9D568-20C3-480C-8C60-3799FFC06818}" srcId="{246F6053-47DF-43B7-B3FE-F7D9562E74E9}" destId="{6087B702-1CD1-4873-85A6-C4C124A6AE4F}" srcOrd="0" destOrd="0" parTransId="{630DBD64-A577-4CF7-AFE0-B4ABDA2AF5DB}" sibTransId="{97DBB18D-E3AB-40ED-ADB0-8A7B2FE125C7}"/>
    <dgm:cxn modelId="{4AB3084B-EAA6-43FF-981A-7C518112A38E}" type="presOf" srcId="{84AC7CA4-5893-496F-9FA0-2CE8ACFEFC38}" destId="{78F6AF2E-EC99-4ACA-ABF1-194C25765A62}" srcOrd="0" destOrd="0" presId="urn:microsoft.com/office/officeart/2005/8/layout/hList1"/>
    <dgm:cxn modelId="{92EA0B53-778B-4DF3-9C46-F0059EECEFF9}" srcId="{1869F93D-221D-4276-BB3D-EB5A05360AE8}" destId="{0E18C612-C72C-49F8-9AAE-3204655E1138}" srcOrd="1" destOrd="0" parTransId="{675FAE26-58BA-478C-8179-3DF03B8D7910}" sibTransId="{EFF0C5E7-181F-4740-BADB-522B5EC32278}"/>
    <dgm:cxn modelId="{AC28DD89-4E1D-4E75-B751-53615E125386}" type="presOf" srcId="{A83A893B-1D2C-4761-B37D-342AD94D04AA}" destId="{42B9FE4A-3D0D-437E-B170-631578650216}" srcOrd="0" destOrd="0" presId="urn:microsoft.com/office/officeart/2005/8/layout/hList1"/>
    <dgm:cxn modelId="{5B0D4D96-95C6-4526-8EFB-156EDE2281C3}" type="presOf" srcId="{E9CB2CE3-AB40-4F17-BA15-BC6D94ECC182}" destId="{82A8ED7B-3A1E-4B1D-A1D2-A3B47CE623E3}" srcOrd="0" destOrd="0" presId="urn:microsoft.com/office/officeart/2005/8/layout/hList1"/>
    <dgm:cxn modelId="{5F64AE9D-E028-439E-BD9F-467772939D29}" srcId="{0E18C612-C72C-49F8-9AAE-3204655E1138}" destId="{2A4BEC3D-6FCD-441A-8001-472ACEB87C2E}" srcOrd="1" destOrd="0" parTransId="{EC0B6DF6-AA82-4F1E-B8D0-35D20AB5CC63}" sibTransId="{5E096DDB-2315-4541-A0D2-86B7A2D728C1}"/>
    <dgm:cxn modelId="{96F11BC5-07D8-4022-9A30-DD1B4FCAACFF}" type="presOf" srcId="{246F6053-47DF-43B7-B3FE-F7D9562E74E9}" destId="{F407FCB9-A4D3-4C0A-B0F2-282477BC4D99}" srcOrd="0" destOrd="0" presId="urn:microsoft.com/office/officeart/2005/8/layout/hList1"/>
    <dgm:cxn modelId="{A208BFD2-5DB3-4B66-B0AC-8F13D65F99A7}" srcId="{1869F93D-221D-4276-BB3D-EB5A05360AE8}" destId="{A83A893B-1D2C-4761-B37D-342AD94D04AA}" srcOrd="3" destOrd="0" parTransId="{DF20A8BF-B120-4499-AA88-2F7E5D7FD21F}" sibTransId="{C4EAF5CA-8EB4-450C-BE87-9A2FCC338D54}"/>
    <dgm:cxn modelId="{581300DE-445F-471C-9DCC-AD66A3C9E17D}" srcId="{A83A893B-1D2C-4761-B37D-342AD94D04AA}" destId="{E9CB2CE3-AB40-4F17-BA15-BC6D94ECC182}" srcOrd="0" destOrd="0" parTransId="{95B6B0BF-57EC-4A76-AFB5-564D4B87F822}" sibTransId="{E06EE588-C02D-4EEA-AA3B-9AF0EA8BF637}"/>
    <dgm:cxn modelId="{8B3B54E5-8EBD-4E89-B2E9-B33829C3D3B8}" srcId="{0E18C612-C72C-49F8-9AAE-3204655E1138}" destId="{8CA273C4-64FD-457E-9AE1-0343882501E6}" srcOrd="2" destOrd="0" parTransId="{E1A9A4FB-ADA7-46F9-8D41-54449BBB160A}" sibTransId="{4E895B2C-599B-4818-AD5C-7F6E773EFDEC}"/>
    <dgm:cxn modelId="{B81033EB-78AB-48A9-A642-8BAD2CFAE459}" srcId="{A6C61ADB-0C05-4BC0-9C24-81D8AB3055D1}" destId="{C0796BC2-6023-4491-9741-82ADCEFC3059}" srcOrd="0" destOrd="0" parTransId="{91D00208-6675-4019-B6ED-5CB6C13B9A36}" sibTransId="{9CCF8CBC-F098-4BBA-9D61-BCD003FF3307}"/>
    <dgm:cxn modelId="{DC01E7EB-0D72-4034-A677-4DCA60640995}" type="presOf" srcId="{6087B702-1CD1-4873-85A6-C4C124A6AE4F}" destId="{0C4380DB-B383-4036-BCAC-3276D615EE21}" srcOrd="0" destOrd="0" presId="urn:microsoft.com/office/officeart/2005/8/layout/hList1"/>
    <dgm:cxn modelId="{81883BEC-59E3-4EB1-A079-4B2B1A1F8979}" srcId="{1869F93D-221D-4276-BB3D-EB5A05360AE8}" destId="{A6C61ADB-0C05-4BC0-9C24-81D8AB3055D1}" srcOrd="0" destOrd="0" parTransId="{6D51FD5C-E5AF-4F64-BD84-714753383D64}" sibTransId="{38F32127-0F75-495A-B71D-B39BDD192CCD}"/>
    <dgm:cxn modelId="{374172F4-68AF-44A6-A159-E0821C057122}" type="presOf" srcId="{1869F93D-221D-4276-BB3D-EB5A05360AE8}" destId="{376977AA-024F-49EE-80FD-FF4A43A7BCAE}" srcOrd="0" destOrd="0" presId="urn:microsoft.com/office/officeart/2005/8/layout/hList1"/>
    <dgm:cxn modelId="{5F61C4F7-D4E2-43A2-B4DD-4D1C6DEA254E}" type="presOf" srcId="{A6C61ADB-0C05-4BC0-9C24-81D8AB3055D1}" destId="{0D6731B6-F08C-40F3-B67E-36938DA2302C}" srcOrd="0" destOrd="0" presId="urn:microsoft.com/office/officeart/2005/8/layout/hList1"/>
    <dgm:cxn modelId="{71C20AFD-908B-41EE-A8AB-E737AAC08EE0}" type="presOf" srcId="{C0796BC2-6023-4491-9741-82ADCEFC3059}" destId="{7674869E-F2FF-4366-B249-89326D3F79A9}" srcOrd="0" destOrd="0" presId="urn:microsoft.com/office/officeart/2005/8/layout/hList1"/>
    <dgm:cxn modelId="{9331B7F8-5AE3-457B-8B8D-3771EECA628E}" type="presParOf" srcId="{376977AA-024F-49EE-80FD-FF4A43A7BCAE}" destId="{BDADE3A6-C0E6-418B-885C-17ED9C05FB0E}" srcOrd="0" destOrd="0" presId="urn:microsoft.com/office/officeart/2005/8/layout/hList1"/>
    <dgm:cxn modelId="{83FCD60F-6B63-4807-94CD-758224CCEC6C}" type="presParOf" srcId="{BDADE3A6-C0E6-418B-885C-17ED9C05FB0E}" destId="{0D6731B6-F08C-40F3-B67E-36938DA2302C}" srcOrd="0" destOrd="0" presId="urn:microsoft.com/office/officeart/2005/8/layout/hList1"/>
    <dgm:cxn modelId="{C05E8687-8605-45D2-B4FC-2A593E067EDF}" type="presParOf" srcId="{BDADE3A6-C0E6-418B-885C-17ED9C05FB0E}" destId="{7674869E-F2FF-4366-B249-89326D3F79A9}" srcOrd="1" destOrd="0" presId="urn:microsoft.com/office/officeart/2005/8/layout/hList1"/>
    <dgm:cxn modelId="{6FBD3998-4E6B-47BC-8690-DB08AAAA6309}" type="presParOf" srcId="{376977AA-024F-49EE-80FD-FF4A43A7BCAE}" destId="{44C05E2B-2ACC-4883-B223-F416E57BBD4C}" srcOrd="1" destOrd="0" presId="urn:microsoft.com/office/officeart/2005/8/layout/hList1"/>
    <dgm:cxn modelId="{B411CE7B-F939-47E5-8DEC-0339963CACA5}" type="presParOf" srcId="{376977AA-024F-49EE-80FD-FF4A43A7BCAE}" destId="{DE940DA8-EDEA-44F1-A7AA-A3212F2F140F}" srcOrd="2" destOrd="0" presId="urn:microsoft.com/office/officeart/2005/8/layout/hList1"/>
    <dgm:cxn modelId="{57DA0B87-24DD-4DCE-8420-C35AE307914B}" type="presParOf" srcId="{DE940DA8-EDEA-44F1-A7AA-A3212F2F140F}" destId="{27EE87A3-AE34-441B-B853-6D9ED2A7FE8D}" srcOrd="0" destOrd="0" presId="urn:microsoft.com/office/officeart/2005/8/layout/hList1"/>
    <dgm:cxn modelId="{E840D632-D09D-43EE-B6E7-8F1218C66122}" type="presParOf" srcId="{DE940DA8-EDEA-44F1-A7AA-A3212F2F140F}" destId="{78F6AF2E-EC99-4ACA-ABF1-194C25765A62}" srcOrd="1" destOrd="0" presId="urn:microsoft.com/office/officeart/2005/8/layout/hList1"/>
    <dgm:cxn modelId="{97B93B2C-3159-47B7-95C8-694C879C710D}" type="presParOf" srcId="{376977AA-024F-49EE-80FD-FF4A43A7BCAE}" destId="{E231C006-940A-438E-87E7-09E88696F8EB}" srcOrd="3" destOrd="0" presId="urn:microsoft.com/office/officeart/2005/8/layout/hList1"/>
    <dgm:cxn modelId="{508B775D-98AB-4601-964C-66D151EF8362}" type="presParOf" srcId="{376977AA-024F-49EE-80FD-FF4A43A7BCAE}" destId="{ABA0471A-85C2-40BB-A0B4-7F8F3A7E66EF}" srcOrd="4" destOrd="0" presId="urn:microsoft.com/office/officeart/2005/8/layout/hList1"/>
    <dgm:cxn modelId="{C79D0464-369D-4C2D-B682-AEAE74ED1C62}" type="presParOf" srcId="{ABA0471A-85C2-40BB-A0B4-7F8F3A7E66EF}" destId="{F407FCB9-A4D3-4C0A-B0F2-282477BC4D99}" srcOrd="0" destOrd="0" presId="urn:microsoft.com/office/officeart/2005/8/layout/hList1"/>
    <dgm:cxn modelId="{FFA779D0-887D-4B30-87D9-DA7B78735D1C}" type="presParOf" srcId="{ABA0471A-85C2-40BB-A0B4-7F8F3A7E66EF}" destId="{0C4380DB-B383-4036-BCAC-3276D615EE21}" srcOrd="1" destOrd="0" presId="urn:microsoft.com/office/officeart/2005/8/layout/hList1"/>
    <dgm:cxn modelId="{91010853-C389-4FE5-BB23-AD1557C4292D}" type="presParOf" srcId="{376977AA-024F-49EE-80FD-FF4A43A7BCAE}" destId="{827C5B94-64E3-46B7-AB2F-8A73D200045E}" srcOrd="5" destOrd="0" presId="urn:microsoft.com/office/officeart/2005/8/layout/hList1"/>
    <dgm:cxn modelId="{8D12D48F-F464-44EC-A701-5BBD41FC37AA}" type="presParOf" srcId="{376977AA-024F-49EE-80FD-FF4A43A7BCAE}" destId="{85617548-2A5E-43B9-AD2E-60B9664B5577}" srcOrd="6" destOrd="0" presId="urn:microsoft.com/office/officeart/2005/8/layout/hList1"/>
    <dgm:cxn modelId="{15E1723D-43F4-443B-B8B6-F205F1A642E1}" type="presParOf" srcId="{85617548-2A5E-43B9-AD2E-60B9664B5577}" destId="{42B9FE4A-3D0D-437E-B170-631578650216}" srcOrd="0" destOrd="0" presId="urn:microsoft.com/office/officeart/2005/8/layout/hList1"/>
    <dgm:cxn modelId="{757E96DF-D7EF-4EF3-A1E1-BC143001DEF9}" type="presParOf" srcId="{85617548-2A5E-43B9-AD2E-60B9664B5577}" destId="{82A8ED7B-3A1E-4B1D-A1D2-A3B47CE623E3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731B6-F08C-40F3-B67E-36938DA2302C}">
      <dsp:nvSpPr>
        <dsp:cNvPr id="0" name=""/>
        <dsp:cNvSpPr/>
      </dsp:nvSpPr>
      <dsp:spPr>
        <a:xfrm>
          <a:off x="4443" y="433068"/>
          <a:ext cx="2671885" cy="720000"/>
        </a:xfrm>
        <a:prstGeom prst="rect">
          <a:avLst/>
        </a:prstGeom>
        <a:solidFill>
          <a:srgbClr val="15A4A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Raleway" pitchFamily="2" charset="0"/>
            </a:rPr>
            <a:t>Compensation</a:t>
          </a:r>
        </a:p>
      </dsp:txBody>
      <dsp:txXfrm>
        <a:off x="4443" y="433068"/>
        <a:ext cx="2671885" cy="720000"/>
      </dsp:txXfrm>
    </dsp:sp>
    <dsp:sp modelId="{7674869E-F2FF-4366-B249-89326D3F79A9}">
      <dsp:nvSpPr>
        <dsp:cNvPr id="0" name=""/>
        <dsp:cNvSpPr/>
      </dsp:nvSpPr>
      <dsp:spPr>
        <a:xfrm>
          <a:off x="4443" y="1153068"/>
          <a:ext cx="2671885" cy="5150895"/>
        </a:xfrm>
        <a:prstGeom prst="rect">
          <a:avLst/>
        </a:prstGeom>
        <a:solidFill>
          <a:srgbClr val="68DEC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Raleway" pitchFamily="2" charset="0"/>
            </a:rPr>
            <a:t>6% COLA and Step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Raleway" pitchFamily="2" charset="0"/>
            </a:rPr>
            <a:t>$2,000 stipend for SPED and RSP</a:t>
          </a:r>
        </a:p>
      </dsp:txBody>
      <dsp:txXfrm>
        <a:off x="4443" y="1153068"/>
        <a:ext cx="2671885" cy="5150895"/>
      </dsp:txXfrm>
    </dsp:sp>
    <dsp:sp modelId="{27EE87A3-AE34-441B-B853-6D9ED2A7FE8D}">
      <dsp:nvSpPr>
        <dsp:cNvPr id="0" name=""/>
        <dsp:cNvSpPr/>
      </dsp:nvSpPr>
      <dsp:spPr>
        <a:xfrm>
          <a:off x="3050392" y="433068"/>
          <a:ext cx="2671885" cy="720000"/>
        </a:xfrm>
        <a:prstGeom prst="rect">
          <a:avLst/>
        </a:prstGeom>
        <a:solidFill>
          <a:srgbClr val="A700D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Raleway" pitchFamily="2" charset="0"/>
            </a:rPr>
            <a:t>Coverage Pay</a:t>
          </a:r>
        </a:p>
      </dsp:txBody>
      <dsp:txXfrm>
        <a:off x="3050392" y="433068"/>
        <a:ext cx="2671885" cy="720000"/>
      </dsp:txXfrm>
    </dsp:sp>
    <dsp:sp modelId="{78F6AF2E-EC99-4ACA-ABF1-194C25765A62}">
      <dsp:nvSpPr>
        <dsp:cNvPr id="0" name=""/>
        <dsp:cNvSpPr/>
      </dsp:nvSpPr>
      <dsp:spPr>
        <a:xfrm>
          <a:off x="3050392" y="1153068"/>
          <a:ext cx="2671885" cy="5150895"/>
        </a:xfrm>
        <a:prstGeom prst="rect">
          <a:avLst/>
        </a:prstGeom>
        <a:solidFill>
          <a:srgbClr val="C263F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Raleway" pitchFamily="2" charset="0"/>
            </a:rPr>
            <a:t>Co-teachers are now BOTH eligible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Raleway" pitchFamily="2" charset="0"/>
            </a:rPr>
            <a:t>MOU continues for 2023-24 school year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>
              <a:latin typeface="Raleway" pitchFamily="2" charset="0"/>
            </a:rPr>
            <a:t>Permanent contract language starting 2024-25 school year</a:t>
          </a:r>
        </a:p>
      </dsp:txBody>
      <dsp:txXfrm>
        <a:off x="3050392" y="1153068"/>
        <a:ext cx="2671885" cy="5150895"/>
      </dsp:txXfrm>
    </dsp:sp>
    <dsp:sp modelId="{F407FCB9-A4D3-4C0A-B0F2-282477BC4D99}">
      <dsp:nvSpPr>
        <dsp:cNvPr id="0" name=""/>
        <dsp:cNvSpPr/>
      </dsp:nvSpPr>
      <dsp:spPr>
        <a:xfrm>
          <a:off x="6096341" y="433068"/>
          <a:ext cx="2671885" cy="720000"/>
        </a:xfrm>
        <a:prstGeom prst="rect">
          <a:avLst/>
        </a:prstGeom>
        <a:solidFill>
          <a:srgbClr val="FFA51D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Raleway" pitchFamily="2" charset="0"/>
            </a:rPr>
            <a:t>Unpaid Leave</a:t>
          </a:r>
        </a:p>
      </dsp:txBody>
      <dsp:txXfrm>
        <a:off x="6096341" y="433068"/>
        <a:ext cx="2671885" cy="720000"/>
      </dsp:txXfrm>
    </dsp:sp>
    <dsp:sp modelId="{0C4380DB-B383-4036-BCAC-3276D615EE21}">
      <dsp:nvSpPr>
        <dsp:cNvPr id="0" name=""/>
        <dsp:cNvSpPr/>
      </dsp:nvSpPr>
      <dsp:spPr>
        <a:xfrm>
          <a:off x="6096341" y="1153068"/>
          <a:ext cx="2671885" cy="5150895"/>
        </a:xfrm>
        <a:prstGeom prst="rect">
          <a:avLst/>
        </a:prstGeom>
        <a:solidFill>
          <a:srgbClr val="FECA4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Raleway" pitchFamily="2" charset="0"/>
            </a:rPr>
            <a:t>New language in the contract allowing members to request approved unpaid leave when other forms of leave, including FMLA, are exhausted</a:t>
          </a:r>
        </a:p>
      </dsp:txBody>
      <dsp:txXfrm>
        <a:off x="6096341" y="1153068"/>
        <a:ext cx="2671885" cy="5150895"/>
      </dsp:txXfrm>
    </dsp:sp>
    <dsp:sp modelId="{42B9FE4A-3D0D-437E-B170-631578650216}">
      <dsp:nvSpPr>
        <dsp:cNvPr id="0" name=""/>
        <dsp:cNvSpPr/>
      </dsp:nvSpPr>
      <dsp:spPr>
        <a:xfrm>
          <a:off x="9142291" y="433068"/>
          <a:ext cx="2671885" cy="720000"/>
        </a:xfrm>
        <a:prstGeom prst="rect">
          <a:avLst/>
        </a:prstGeom>
        <a:solidFill>
          <a:srgbClr val="3414A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Raleway" pitchFamily="2" charset="0"/>
            </a:rPr>
            <a:t>Blueprint</a:t>
          </a:r>
        </a:p>
      </dsp:txBody>
      <dsp:txXfrm>
        <a:off x="9142291" y="433068"/>
        <a:ext cx="2671885" cy="720000"/>
      </dsp:txXfrm>
    </dsp:sp>
    <dsp:sp modelId="{82A8ED7B-3A1E-4B1D-A1D2-A3B47CE623E3}">
      <dsp:nvSpPr>
        <dsp:cNvPr id="0" name=""/>
        <dsp:cNvSpPr/>
      </dsp:nvSpPr>
      <dsp:spPr>
        <a:xfrm>
          <a:off x="9142291" y="1153068"/>
          <a:ext cx="2671885" cy="5150895"/>
        </a:xfrm>
        <a:prstGeom prst="rect">
          <a:avLst/>
        </a:prstGeom>
        <a:solidFill>
          <a:srgbClr val="7E95F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>
              <a:latin typeface="Raleway" pitchFamily="2" charset="0"/>
            </a:rPr>
            <a:t>Sub-group established to determine new pay scales</a:t>
          </a:r>
        </a:p>
      </dsp:txBody>
      <dsp:txXfrm>
        <a:off x="9142291" y="1153068"/>
        <a:ext cx="2671885" cy="5150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B1F71-F4C8-1628-B54A-99BA8FF7C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9C5C0-1EE1-D181-A17F-0A7E76F43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0BE9E-7F41-1063-23E6-5D7F2E09F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212F-941B-434F-99C6-CD9EAF04A12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8AACC-E42D-AF64-2E98-07E05257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6545F-62D6-3154-B1D0-82524D00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E70-7EB2-4C1D-8A55-F0C65E7BA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1D54-671F-616B-6F90-16E6CB0E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C30462-77C0-D04A-1F8F-2BCE7FD60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0982A-7C32-8970-84A7-E8C06477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212F-941B-434F-99C6-CD9EAF04A12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770D9-6F39-E613-2B5C-32FE15263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3DED6-8677-3F5F-8A87-926A0DB06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E70-7EB2-4C1D-8A55-F0C65E7BA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AC5557-8B25-F1D1-5CFA-BE86D686C5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2FE5E-6E12-277B-F520-AC41A8A3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9ABBE-B744-F591-D92E-FED8F914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212F-941B-434F-99C6-CD9EAF04A12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1A639-3DD7-671C-45F8-AF9911FD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EEC11-6EE2-D9E5-BCEA-916D83AB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E70-7EB2-4C1D-8A55-F0C65E7BA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465C-1503-03DA-825F-F96A1604E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E21B4-1061-94BE-D207-A578095A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A3A54-F4F1-B781-3ADF-DE5CFC13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212F-941B-434F-99C6-CD9EAF04A12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4D7A5-A86C-7A19-856E-C3AF022D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512F9-3F24-7A22-2993-309B1C364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E70-7EB2-4C1D-8A55-F0C65E7BA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1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A22A-B398-A2D1-CC78-BF80DE9C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EC6FF-B699-69AD-EFC5-DBA48A588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ED30A-0B98-A7B7-660C-74FB3A09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212F-941B-434F-99C6-CD9EAF04A12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3B1B4D-D986-3E42-CF14-74328344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48C8-70CF-8032-79B2-7D7CAD949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E70-7EB2-4C1D-8A55-F0C65E7BA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2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7AA3-51B6-9BC7-A83E-7AE0C49E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170C6-E531-69BC-3668-19FE9CA8D6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998A4-55DD-157B-356B-A46F37905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91A50-D2B7-CC12-3F90-18C7534D1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212F-941B-434F-99C6-CD9EAF04A12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D8D9D-D2EE-5452-5C55-E8C557E2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BAED2-649A-91EC-52A3-70129005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E70-7EB2-4C1D-8A55-F0C65E7BA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4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529D3-71B5-D178-8B2E-E96CC88A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C1C3C-CDF1-3B69-6FB3-AA16B1658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9241B-6400-69C0-63AB-FFDEBB0FD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55449C-60A0-54EF-8BC0-090A43FB4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36008-7B3F-8982-8437-77C0BD331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87A041-30E9-144F-754D-8878149A0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212F-941B-434F-99C6-CD9EAF04A12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ECC2D7-33BB-A6E6-349E-90A1CB097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45EEFC-CA52-981A-3F01-7A618F1B7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E70-7EB2-4C1D-8A55-F0C65E7BA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8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43C8D-F150-3CC6-0A5B-F314FFDBF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9EB22-2908-0303-E2F8-CB3DD27B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212F-941B-434F-99C6-CD9EAF04A12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A2DC7B-A81D-789B-90B2-884C3103A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DF26B-4E37-4578-79C4-900E5EED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E70-7EB2-4C1D-8A55-F0C65E7BA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3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2325D5-606B-FC0E-02E7-AC57B62AA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212F-941B-434F-99C6-CD9EAF04A12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44F7B-A29D-0207-F1E7-FE740A652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9B674-3D6C-1CD2-AD4C-E3F9F1C1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E70-7EB2-4C1D-8A55-F0C65E7BA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2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F866-A8CD-C03D-B193-496190FDF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9B2B-62D9-2DD7-9106-89D3DDBCD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5F63F-2636-CE5C-97C1-D1131B477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8666AB-E626-093B-01CB-7D01037D5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212F-941B-434F-99C6-CD9EAF04A12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41895-2CF8-2112-C2C6-C501BC443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8E944-D7BC-A4E4-D0EF-F765037F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E70-7EB2-4C1D-8A55-F0C65E7BA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3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B694-4FD8-BD69-5400-AFF3A8707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B5CD5-2422-2B97-DB4E-CA7BF506BC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EE76D-305F-EEEC-2646-11F145A17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586C6-10FC-5741-CC09-E176D3FDF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212F-941B-434F-99C6-CD9EAF04A12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9ADAA-2766-B7D0-AD23-3BCEC9DD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904DF-E31E-893D-2F8A-D78E319C0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E70-7EB2-4C1D-8A55-F0C65E7BA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2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9A56DE-A3F4-ACB2-E2D8-E1D84D208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2E150-8DF8-9012-2EB7-E1AAA0F5D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BA8A4-0A08-5BD4-A0A8-3A8CB060FA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1212F-941B-434F-99C6-CD9EAF04A120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22F95-72A1-1324-84EE-56AD0605C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27E2B-B434-FC76-9388-0D0153007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98E70-7EB2-4C1D-8A55-F0C65E7BA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group of people holding signs in a theater&#10;&#10;Description automatically generated with medium confidence">
            <a:extLst>
              <a:ext uri="{FF2B5EF4-FFF2-40B4-BE49-F238E27FC236}">
                <a16:creationId xmlns:a16="http://schemas.microsoft.com/office/drawing/2014/main" id="{A91CED82-9260-DBD3-8085-2067A96CD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1091A3-58CF-D76E-BA33-F7E36B1E8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Raleway" pitchFamily="2" charset="0"/>
              </a:rPr>
              <a:t>TAAAC 10 Minute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98781-C9B4-E82A-910D-2AF95DDA3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Raleway Black" pitchFamily="2" charset="0"/>
              </a:rPr>
              <a:t>FY24 Tentative Agreement</a:t>
            </a:r>
          </a:p>
        </p:txBody>
      </p:sp>
    </p:spTree>
    <p:extLst>
      <p:ext uri="{BB962C8B-B14F-4D97-AF65-F5344CB8AC3E}">
        <p14:creationId xmlns:p14="http://schemas.microsoft.com/office/powerpoint/2010/main" val="1782610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standing in front of a microphone&#10;&#10;Description automatically generated with medium confidence">
            <a:extLst>
              <a:ext uri="{FF2B5EF4-FFF2-40B4-BE49-F238E27FC236}">
                <a16:creationId xmlns:a16="http://schemas.microsoft.com/office/drawing/2014/main" id="{3593E679-2AC4-79B4-CFF5-9773BE863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" r="1744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83005F-AC72-7412-5339-FC3EBA32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6600" dirty="0">
                <a:latin typeface="Raleway Black" pitchFamily="2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E1F34-0201-A57F-705F-3F891B12C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Raleway" pitchFamily="2" charset="0"/>
              </a:rPr>
              <a:t>Review of bargaining priorities</a:t>
            </a:r>
          </a:p>
          <a:p>
            <a:r>
              <a:rPr lang="en-US" sz="3200" dirty="0">
                <a:latin typeface="Raleway" pitchFamily="2" charset="0"/>
              </a:rPr>
              <a:t>Overview of wins</a:t>
            </a:r>
          </a:p>
          <a:p>
            <a:r>
              <a:rPr lang="en-US" sz="3200" dirty="0">
                <a:latin typeface="Raleway" pitchFamily="2" charset="0"/>
              </a:rPr>
              <a:t>Ratification</a:t>
            </a:r>
          </a:p>
        </p:txBody>
      </p:sp>
    </p:spTree>
    <p:extLst>
      <p:ext uri="{BB962C8B-B14F-4D97-AF65-F5344CB8AC3E}">
        <p14:creationId xmlns:p14="http://schemas.microsoft.com/office/powerpoint/2010/main" val="1144853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24CD4DED-CC0D-04F7-BE1B-698FB9E1E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588"/>
            <a:ext cx="12192000" cy="9144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D0EFD8-DA48-AC7B-B12B-D6F1CFF5FB22}"/>
              </a:ext>
            </a:extLst>
          </p:cNvPr>
          <p:cNvSpPr/>
          <p:nvPr/>
        </p:nvSpPr>
        <p:spPr>
          <a:xfrm>
            <a:off x="0" y="4143982"/>
            <a:ext cx="12344400" cy="204280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D7176-89B3-1B09-1529-56521EBBE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74721"/>
            <a:ext cx="10515600" cy="3371850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800" dirty="0">
                <a:latin typeface="Raleway Black" pitchFamily="2" charset="0"/>
              </a:rPr>
              <a:t>“Settle a contract that recruits and retains educators”</a:t>
            </a:r>
          </a:p>
        </p:txBody>
      </p:sp>
    </p:spTree>
    <p:extLst>
      <p:ext uri="{BB962C8B-B14F-4D97-AF65-F5344CB8AC3E}">
        <p14:creationId xmlns:p14="http://schemas.microsoft.com/office/powerpoint/2010/main" val="2524116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13F3FC-0841-2F8B-36E2-BB9BD92597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967215"/>
              </p:ext>
            </p:extLst>
          </p:nvPr>
        </p:nvGraphicFramePr>
        <p:xfrm>
          <a:off x="186690" y="120967"/>
          <a:ext cx="11818620" cy="6737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8185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classroom&#10;&#10;Description automatically generated">
            <a:extLst>
              <a:ext uri="{FF2B5EF4-FFF2-40B4-BE49-F238E27FC236}">
                <a16:creationId xmlns:a16="http://schemas.microsoft.com/office/drawing/2014/main" id="{7E432324-4721-1B4B-A74C-DB06CCB5B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47D19-57B3-F1DD-142C-B4003DF8C41B}"/>
              </a:ext>
            </a:extLst>
          </p:cNvPr>
          <p:cNvSpPr/>
          <p:nvPr/>
        </p:nvSpPr>
        <p:spPr>
          <a:xfrm>
            <a:off x="605366" y="925909"/>
            <a:ext cx="10981267" cy="500618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EF1CD-53CF-3C81-19C3-FDCE344DB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0515"/>
            <a:ext cx="10515600" cy="1460500"/>
          </a:xfrm>
        </p:spPr>
        <p:txBody>
          <a:bodyPr>
            <a:normAutofit/>
          </a:bodyPr>
          <a:lstStyle/>
          <a:p>
            <a:pPr algn="ctr"/>
            <a:r>
              <a:rPr lang="en-US" sz="8800" dirty="0">
                <a:latin typeface="Raleway Black" pitchFamily="2" charset="0"/>
              </a:rPr>
              <a:t>RATIFICATION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CA3EB-2264-891B-5D3A-F46EEE2AA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1533"/>
            <a:ext cx="4711700" cy="1001246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Raleway" pitchFamily="2" charset="0"/>
              </a:rPr>
              <a:t>Dates: </a:t>
            </a:r>
            <a:r>
              <a:rPr lang="en-US" dirty="0">
                <a:latin typeface="Raleway" pitchFamily="2" charset="0"/>
              </a:rPr>
              <a:t>May 24-June 7, 2023</a:t>
            </a:r>
          </a:p>
          <a:p>
            <a:pPr marL="0" indent="0">
              <a:buNone/>
            </a:pPr>
            <a:r>
              <a:rPr lang="en-US" b="1" dirty="0">
                <a:latin typeface="Raleway" pitchFamily="2" charset="0"/>
              </a:rPr>
              <a:t>What you need: </a:t>
            </a:r>
            <a:r>
              <a:rPr lang="en-US" dirty="0">
                <a:latin typeface="Raleway" pitchFamily="2" charset="0"/>
              </a:rPr>
              <a:t>MSEA ID#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D4ADC-85C3-2597-AEF3-2ACC2E4DDDF2}"/>
              </a:ext>
            </a:extLst>
          </p:cNvPr>
          <p:cNvSpPr txBox="1"/>
          <p:nvPr/>
        </p:nvSpPr>
        <p:spPr>
          <a:xfrm>
            <a:off x="5782734" y="3752779"/>
            <a:ext cx="2628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latin typeface="Raleway" pitchFamily="2" charset="0"/>
              </a:rPr>
              <a:t>Scan to vote!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A4B5CD-A3D1-3B08-95AD-66BF43DD83A4}"/>
              </a:ext>
            </a:extLst>
          </p:cNvPr>
          <p:cNvSpPr/>
          <p:nvPr/>
        </p:nvSpPr>
        <p:spPr>
          <a:xfrm>
            <a:off x="8398934" y="2751533"/>
            <a:ext cx="2730500" cy="2730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A08D33C9-05D2-D6F0-D02C-A366A0E59D21}"/>
              </a:ext>
            </a:extLst>
          </p:cNvPr>
          <p:cNvCxnSpPr>
            <a:cxnSpLocks/>
            <a:stCxn id="8" idx="2"/>
          </p:cNvCxnSpPr>
          <p:nvPr/>
        </p:nvCxnSpPr>
        <p:spPr>
          <a:xfrm rot="5400000" flipH="1" flipV="1">
            <a:off x="7199774" y="3309672"/>
            <a:ext cx="863737" cy="1068918"/>
          </a:xfrm>
          <a:prstGeom prst="curvedConnector4">
            <a:avLst>
              <a:gd name="adj1" fmla="val -26466"/>
              <a:gd name="adj2" fmla="val -144356"/>
            </a:avLst>
          </a:prstGeom>
          <a:ln w="1238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827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5BCD-E78C-5306-761D-39761C15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857999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Raleway Black" pitchFamily="2" charset="0"/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5C5D-95F9-3DCD-B0E0-8380E23D2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96" y="11410"/>
            <a:ext cx="2536580" cy="830997"/>
          </a:xfrm>
          <a:solidFill>
            <a:srgbClr val="A700D2"/>
          </a:solidFill>
        </p:spPr>
        <p:txBody>
          <a:bodyPr anchor="ctr">
            <a:normAutofit fontScale="925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Raleway" pitchFamily="2" charset="0"/>
              </a:rPr>
              <a:t>May 24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Raleway" pitchFamily="2" charset="0"/>
              </a:rPr>
              <a:t>South River High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9F7DF-AB2F-3CE2-D427-993A4767C20E}"/>
              </a:ext>
            </a:extLst>
          </p:cNvPr>
          <p:cNvSpPr txBox="1"/>
          <p:nvPr/>
        </p:nvSpPr>
        <p:spPr>
          <a:xfrm>
            <a:off x="9452062" y="11409"/>
            <a:ext cx="2602130" cy="830997"/>
          </a:xfrm>
          <a:prstGeom prst="rect">
            <a:avLst/>
          </a:prstGeom>
          <a:solidFill>
            <a:srgbClr val="A700D2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Raleway" pitchFamily="2" charset="0"/>
              </a:rPr>
              <a:t>May 30 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Raleway" pitchFamily="2" charset="0"/>
              </a:rPr>
              <a:t>Glen Burnie 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EC749C-43BE-FC04-3EA6-5CBF994106E3}"/>
              </a:ext>
            </a:extLst>
          </p:cNvPr>
          <p:cNvSpPr txBox="1"/>
          <p:nvPr/>
        </p:nvSpPr>
        <p:spPr>
          <a:xfrm>
            <a:off x="159972" y="3429000"/>
            <a:ext cx="2536580" cy="830997"/>
          </a:xfrm>
          <a:prstGeom prst="rect">
            <a:avLst/>
          </a:prstGeom>
          <a:solidFill>
            <a:srgbClr val="A700D2"/>
          </a:solidFill>
        </p:spPr>
        <p:txBody>
          <a:bodyPr wrap="square" anchor="ctr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Raleway" pitchFamily="2" charset="0"/>
              </a:rPr>
              <a:t>June 2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latin typeface="Raleway" pitchFamily="2" charset="0"/>
              </a:rPr>
              <a:t>Zoom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4E9C8-FE3C-F64F-572C-5CE37A1E81A5}"/>
              </a:ext>
            </a:extLst>
          </p:cNvPr>
          <p:cNvSpPr txBox="1"/>
          <p:nvPr/>
        </p:nvSpPr>
        <p:spPr>
          <a:xfrm>
            <a:off x="9466838" y="3428999"/>
            <a:ext cx="2557802" cy="769441"/>
          </a:xfrm>
          <a:prstGeom prst="rect">
            <a:avLst/>
          </a:prstGeom>
          <a:solidFill>
            <a:srgbClr val="A700D2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Raleway" pitchFamily="2" charset="0"/>
              </a:rPr>
              <a:t>June 7 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bg1"/>
                </a:solidFill>
                <a:latin typeface="Raleway" pitchFamily="2" charset="0"/>
              </a:rPr>
              <a:t>Severna Park High</a:t>
            </a:r>
          </a:p>
        </p:txBody>
      </p:sp>
      <p:pic>
        <p:nvPicPr>
          <p:cNvPr id="11" name="Picture 10" descr="A qr code with a dinosaur&#10;&#10;Description automatically generated">
            <a:extLst>
              <a:ext uri="{FF2B5EF4-FFF2-40B4-BE49-F238E27FC236}">
                <a16:creationId xmlns:a16="http://schemas.microsoft.com/office/drawing/2014/main" id="{58D6CD10-3DE5-BB52-0D8B-6DD89AD738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" t="8218" r="9153" b="7677"/>
          <a:stretch/>
        </p:blipFill>
        <p:spPr>
          <a:xfrm>
            <a:off x="137808" y="842407"/>
            <a:ext cx="2536580" cy="2586593"/>
          </a:xfrm>
          <a:prstGeom prst="rect">
            <a:avLst/>
          </a:prstGeom>
        </p:spPr>
      </p:pic>
      <p:pic>
        <p:nvPicPr>
          <p:cNvPr id="13" name="Picture 12" descr="A qr code with a dinosaur&#10;&#10;Description automatically generated with medium confidence">
            <a:extLst>
              <a:ext uri="{FF2B5EF4-FFF2-40B4-BE49-F238E27FC236}">
                <a16:creationId xmlns:a16="http://schemas.microsoft.com/office/drawing/2014/main" id="{E2B1639A-5C1E-45B1-49D6-5EDF24C126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5605" r="5000" b="5185"/>
          <a:stretch/>
        </p:blipFill>
        <p:spPr>
          <a:xfrm>
            <a:off x="9444674" y="842407"/>
            <a:ext cx="2609518" cy="2586593"/>
          </a:xfrm>
          <a:prstGeom prst="rect">
            <a:avLst/>
          </a:prstGeom>
        </p:spPr>
      </p:pic>
      <p:pic>
        <p:nvPicPr>
          <p:cNvPr id="15" name="Picture 14" descr="A qr code with a dinosaur&#10;&#10;Description automatically generated">
            <a:extLst>
              <a:ext uri="{FF2B5EF4-FFF2-40B4-BE49-F238E27FC236}">
                <a16:creationId xmlns:a16="http://schemas.microsoft.com/office/drawing/2014/main" id="{284E1C66-E09F-3271-DDEC-27561D33BA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6" t="7243" r="6227" b="7149"/>
          <a:stretch/>
        </p:blipFill>
        <p:spPr>
          <a:xfrm>
            <a:off x="145196" y="4259997"/>
            <a:ext cx="2609518" cy="2569929"/>
          </a:xfrm>
          <a:prstGeom prst="rect">
            <a:avLst/>
          </a:prstGeom>
        </p:spPr>
      </p:pic>
      <p:pic>
        <p:nvPicPr>
          <p:cNvPr id="17" name="Picture 16" descr="A qr code with a dinosaur&#10;&#10;Description automatically generated with medium confidence">
            <a:extLst>
              <a:ext uri="{FF2B5EF4-FFF2-40B4-BE49-F238E27FC236}">
                <a16:creationId xmlns:a16="http://schemas.microsoft.com/office/drawing/2014/main" id="{1BB64C2F-C7B6-1E52-C84E-BABDBC63C8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" t="5167" r="4888" b="5000"/>
          <a:stretch/>
        </p:blipFill>
        <p:spPr>
          <a:xfrm>
            <a:off x="9457241" y="4198440"/>
            <a:ext cx="2576995" cy="258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7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130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Raleway</vt:lpstr>
      <vt:lpstr>Raleway Black</vt:lpstr>
      <vt:lpstr>Office Theme</vt:lpstr>
      <vt:lpstr>TAAAC 10 Minute Meeting</vt:lpstr>
      <vt:lpstr>AGENDA</vt:lpstr>
      <vt:lpstr>PowerPoint Presentation</vt:lpstr>
      <vt:lpstr>PowerPoint Presentation</vt:lpstr>
      <vt:lpstr>RATIFICATION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TAAAC 10 Minute Meeting</dc:title>
  <dc:creator>Menas, Amanda [MD]</dc:creator>
  <cp:lastModifiedBy>Menas, Amanda [MD]</cp:lastModifiedBy>
  <cp:revision>1</cp:revision>
  <dcterms:created xsi:type="dcterms:W3CDTF">2023-05-17T13:35:53Z</dcterms:created>
  <dcterms:modified xsi:type="dcterms:W3CDTF">2023-05-17T14:28:11Z</dcterms:modified>
</cp:coreProperties>
</file>