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8" r:id="rId2"/>
    <p:sldId id="320" r:id="rId3"/>
    <p:sldId id="352" r:id="rId4"/>
    <p:sldId id="353" r:id="rId5"/>
    <p:sldId id="354" r:id="rId6"/>
    <p:sldId id="355" r:id="rId7"/>
    <p:sldId id="356" r:id="rId8"/>
    <p:sldId id="357" r:id="rId9"/>
    <p:sldId id="358" r:id="rId10"/>
    <p:sldId id="359" r:id="rId11"/>
    <p:sldId id="360" r:id="rId12"/>
    <p:sldId id="362" r:id="rId13"/>
    <p:sldId id="3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A4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25" d="100"/>
          <a:sy n="25" d="100"/>
        </p:scale>
        <p:origin x="1444" y="7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9D7162-FF66-4173-BADE-610D6974D96E}" type="datetimeFigureOut">
              <a:rPr lang="en-US" smtClean="0"/>
              <a:t>4/16/2023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F85B5-3355-4DFB-81D1-0126709B9A63}" type="slidenum">
              <a:rPr lang="en-US" smtClean="0"/>
              <a:t>‹#›</a:t>
            </a:fld>
            <a:endParaRPr lang="en-US"/>
          </a:p>
        </p:txBody>
      </p:sp>
    </p:spTree>
    <p:extLst>
      <p:ext uri="{BB962C8B-B14F-4D97-AF65-F5344CB8AC3E}">
        <p14:creationId xmlns:p14="http://schemas.microsoft.com/office/powerpoint/2010/main" val="326859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4FD69-81ED-0E45-84C3-A46DE5D22C28}" type="slidenum">
              <a:rPr lang="en-US" smtClean="0"/>
              <a:t>1</a:t>
            </a:fld>
            <a:endParaRPr lang="en-US"/>
          </a:p>
        </p:txBody>
      </p:sp>
    </p:spTree>
    <p:extLst>
      <p:ext uri="{BB962C8B-B14F-4D97-AF65-F5344CB8AC3E}">
        <p14:creationId xmlns:p14="http://schemas.microsoft.com/office/powerpoint/2010/main" val="1329732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1996162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1494163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3387525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18517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389202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912676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3567173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52955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1108408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205300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1658416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29"/>
            <a:fld id="{FE94FD69-81ED-0E45-84C3-A46DE5D22C28}" type="slidenum">
              <a:rPr lang="en-US">
                <a:solidFill>
                  <a:prstClr val="black"/>
                </a:solidFill>
                <a:latin typeface="Calibri" panose="020F0502020204030204"/>
              </a:rPr>
              <a:pPr defTabSz="966529"/>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420375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3CED0-3539-F014-15E6-7C894F7E96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9FB067-A64C-1481-436D-E18B08A2D7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7192B5-95A5-317A-A395-17DBDE68A202}"/>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5" name="Footer Placeholder 4">
            <a:extLst>
              <a:ext uri="{FF2B5EF4-FFF2-40B4-BE49-F238E27FC236}">
                <a16:creationId xmlns:a16="http://schemas.microsoft.com/office/drawing/2014/main" id="{16113658-888E-AABC-91F8-9F815C591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D12CE-15DA-2EFB-CBA2-BF907B0C6CE2}"/>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258677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B839-DD3D-51F3-DE1A-258159FE7D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FA0449-9005-96E8-9324-3CBCB8432A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476F1-2381-95AB-A859-6696FB34B61D}"/>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5" name="Footer Placeholder 4">
            <a:extLst>
              <a:ext uri="{FF2B5EF4-FFF2-40B4-BE49-F238E27FC236}">
                <a16:creationId xmlns:a16="http://schemas.microsoft.com/office/drawing/2014/main" id="{6A8C54C1-F10F-7299-9502-7299BEE5F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9A783-DB9E-5245-020B-97BC9F2C6930}"/>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389080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C31F1A-3426-726A-A5EB-828716BE77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6F4CAF-9B29-18C6-5123-292794CEA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97C2D9-15C7-8A03-F9BB-4F8ACDC2ED3C}"/>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5" name="Footer Placeholder 4">
            <a:extLst>
              <a:ext uri="{FF2B5EF4-FFF2-40B4-BE49-F238E27FC236}">
                <a16:creationId xmlns:a16="http://schemas.microsoft.com/office/drawing/2014/main" id="{3A5383B2-1A88-A943-1768-E5D95237B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792EF4-ACD1-84D1-DADB-953EF147FA9A}"/>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6025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AB5D-2669-2D97-80F7-5F8604C881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574AB-A2D9-CEEF-023B-9A3386C427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AB64BD-D6B7-B6B2-2074-888E2B32C3FF}"/>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5" name="Footer Placeholder 4">
            <a:extLst>
              <a:ext uri="{FF2B5EF4-FFF2-40B4-BE49-F238E27FC236}">
                <a16:creationId xmlns:a16="http://schemas.microsoft.com/office/drawing/2014/main" id="{BECC822E-9D9F-91E2-557F-95DD894F9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341B2-9C08-4582-49FB-40ACAEE8162D}"/>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244132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8D2CB-F9B3-756F-E311-6F4E9C8CC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E1830-45E2-E14D-E6AC-41D0DEC0C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A453EF-9E09-C01A-555C-9C079BF645A7}"/>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5" name="Footer Placeholder 4">
            <a:extLst>
              <a:ext uri="{FF2B5EF4-FFF2-40B4-BE49-F238E27FC236}">
                <a16:creationId xmlns:a16="http://schemas.microsoft.com/office/drawing/2014/main" id="{5B14C060-580D-03E5-F28B-D577AAB4F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7FF5E-30BB-D445-0DC8-2F421D82D02B}"/>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278586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5F341-8315-D536-C902-2F9EF5E431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70D405-855C-9A91-2AC5-919E47DB7E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CE1574-7BEB-F1E0-29A5-4CF9A08C23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891F05-72B2-C0A3-3E5C-D3C0D2C5141B}"/>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6" name="Footer Placeholder 5">
            <a:extLst>
              <a:ext uri="{FF2B5EF4-FFF2-40B4-BE49-F238E27FC236}">
                <a16:creationId xmlns:a16="http://schemas.microsoft.com/office/drawing/2014/main" id="{F68B34DE-A20B-476A-3B83-1DF1592C58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567960-B867-F02C-729C-0C034C074811}"/>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45945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D79C-0168-BA9A-0AEE-1BC20F5E16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EE607E-7347-F085-A9A1-7F3C60BB10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EAA55B-32CE-524F-B1D3-B9DF978D51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6DDC86-3DAF-E514-EF6A-3A44A7F31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0DAA6C-FDB7-AD10-401D-FF265D2421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81B8C8-78EE-5E4E-C32E-6A7F896C6411}"/>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8" name="Footer Placeholder 7">
            <a:extLst>
              <a:ext uri="{FF2B5EF4-FFF2-40B4-BE49-F238E27FC236}">
                <a16:creationId xmlns:a16="http://schemas.microsoft.com/office/drawing/2014/main" id="{53F2DF5E-D97C-3682-FD90-C68CD85E55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5210FC-F9F5-1CFC-F14E-CC9A8A5A57AE}"/>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2862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BA8B-786F-20E0-9622-BF85469D2A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AC8BD8-5DB8-5A16-3325-68C099F1D625}"/>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4" name="Footer Placeholder 3">
            <a:extLst>
              <a:ext uri="{FF2B5EF4-FFF2-40B4-BE49-F238E27FC236}">
                <a16:creationId xmlns:a16="http://schemas.microsoft.com/office/drawing/2014/main" id="{7A9F9A85-F549-1F75-0D15-AE28D00336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1153AF-565B-56A1-D5DC-E4AD3F7D9A21}"/>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3668434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F7893-D0F9-8C55-39BA-DFBBBBE6DBC7}"/>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3" name="Footer Placeholder 2">
            <a:extLst>
              <a:ext uri="{FF2B5EF4-FFF2-40B4-BE49-F238E27FC236}">
                <a16:creationId xmlns:a16="http://schemas.microsoft.com/office/drawing/2014/main" id="{F94DB916-4F70-E3FB-FE3E-D0A0E85CA6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A4D4BB-1916-AA47-17A6-0248B827989B}"/>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413235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3C5DC-B09D-C52B-2159-5BB9A3860E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5A2D15-C5DA-CB07-5E5A-E3B13CE4E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D797D7-CEB3-03D1-3363-244A13256A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C9E73C-AF39-3B84-114C-8749987381FA}"/>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6" name="Footer Placeholder 5">
            <a:extLst>
              <a:ext uri="{FF2B5EF4-FFF2-40B4-BE49-F238E27FC236}">
                <a16:creationId xmlns:a16="http://schemas.microsoft.com/office/drawing/2014/main" id="{FBDCB36B-96F1-F1AC-3D20-A4073C34F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7D6A4F-6C41-47DA-0AED-3B14EFB88FD0}"/>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50142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97535-79D5-C1E9-63A6-93F9BE4229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9B165B-02DF-E12E-B4E6-D0C883B2B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19BD1A-46D0-5169-4E98-5D6CD3912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8574DE-5252-56DD-A390-863FF0EB8E9B}"/>
              </a:ext>
            </a:extLst>
          </p:cNvPr>
          <p:cNvSpPr>
            <a:spLocks noGrp="1"/>
          </p:cNvSpPr>
          <p:nvPr>
            <p:ph type="dt" sz="half" idx="10"/>
          </p:nvPr>
        </p:nvSpPr>
        <p:spPr/>
        <p:txBody>
          <a:bodyPr/>
          <a:lstStyle/>
          <a:p>
            <a:fld id="{8E8646DD-18EC-4EDB-A027-A6A92BC2C51E}" type="datetimeFigureOut">
              <a:rPr lang="en-US" smtClean="0"/>
              <a:t>4/16/2023</a:t>
            </a:fld>
            <a:endParaRPr lang="en-US"/>
          </a:p>
        </p:txBody>
      </p:sp>
      <p:sp>
        <p:nvSpPr>
          <p:cNvPr id="6" name="Footer Placeholder 5">
            <a:extLst>
              <a:ext uri="{FF2B5EF4-FFF2-40B4-BE49-F238E27FC236}">
                <a16:creationId xmlns:a16="http://schemas.microsoft.com/office/drawing/2014/main" id="{D4F228D4-2E5A-97D3-D6EA-62E3837563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B80896-062A-57ED-FCFB-51E8A4688688}"/>
              </a:ext>
            </a:extLst>
          </p:cNvPr>
          <p:cNvSpPr>
            <a:spLocks noGrp="1"/>
          </p:cNvSpPr>
          <p:nvPr>
            <p:ph type="sldNum" sz="quarter" idx="12"/>
          </p:nvPr>
        </p:nvSpPr>
        <p:spPr/>
        <p:txBody>
          <a:bodyPr/>
          <a:lstStyle/>
          <a:p>
            <a:fld id="{403132DD-E86D-48B2-A5D8-E00311C9A8F3}" type="slidenum">
              <a:rPr lang="en-US" smtClean="0"/>
              <a:t>‹#›</a:t>
            </a:fld>
            <a:endParaRPr lang="en-US"/>
          </a:p>
        </p:txBody>
      </p:sp>
    </p:spTree>
    <p:extLst>
      <p:ext uri="{BB962C8B-B14F-4D97-AF65-F5344CB8AC3E}">
        <p14:creationId xmlns:p14="http://schemas.microsoft.com/office/powerpoint/2010/main" val="213408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EDC3EE-7CF1-014C-5674-541D5CFDA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FF898E-C113-3954-31C1-5C4FC5002A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A5D9C-86E8-DD10-5AEE-CADCBCE3A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646DD-18EC-4EDB-A027-A6A92BC2C51E}" type="datetimeFigureOut">
              <a:rPr lang="en-US" smtClean="0"/>
              <a:t>4/16/2023</a:t>
            </a:fld>
            <a:endParaRPr lang="en-US"/>
          </a:p>
        </p:txBody>
      </p:sp>
      <p:sp>
        <p:nvSpPr>
          <p:cNvPr id="5" name="Footer Placeholder 4">
            <a:extLst>
              <a:ext uri="{FF2B5EF4-FFF2-40B4-BE49-F238E27FC236}">
                <a16:creationId xmlns:a16="http://schemas.microsoft.com/office/drawing/2014/main" id="{6DAAA970-971E-1871-16D0-2ECB41763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95E5A5-84F0-7582-4543-A25591DD8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132DD-E86D-48B2-A5D8-E00311C9A8F3}" type="slidenum">
              <a:rPr lang="en-US" smtClean="0"/>
              <a:t>‹#›</a:t>
            </a:fld>
            <a:endParaRPr lang="en-US"/>
          </a:p>
        </p:txBody>
      </p:sp>
    </p:spTree>
    <p:extLst>
      <p:ext uri="{BB962C8B-B14F-4D97-AF65-F5344CB8AC3E}">
        <p14:creationId xmlns:p14="http://schemas.microsoft.com/office/powerpoint/2010/main" val="37801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0AF9633-73B1-4ECB-8F9C-49F890289B30}"/>
              </a:ext>
            </a:extLst>
          </p:cNvPr>
          <p:cNvSpPr/>
          <p:nvPr/>
        </p:nvSpPr>
        <p:spPr>
          <a:xfrm>
            <a:off x="-1" y="0"/>
            <a:ext cx="8681664" cy="6858000"/>
          </a:xfrm>
          <a:prstGeom prst="rect">
            <a:avLst/>
          </a:prstGeom>
          <a:solidFill>
            <a:srgbClr val="3314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1959BB"/>
              </a:highlight>
            </a:endParaRPr>
          </a:p>
        </p:txBody>
      </p:sp>
      <p:sp>
        <p:nvSpPr>
          <p:cNvPr id="5" name="Title 1">
            <a:extLst>
              <a:ext uri="{FF2B5EF4-FFF2-40B4-BE49-F238E27FC236}">
                <a16:creationId xmlns:a16="http://schemas.microsoft.com/office/drawing/2014/main" id="{945EBEC2-1193-4D57-8B3E-523E5E7779D0}"/>
              </a:ext>
            </a:extLst>
          </p:cNvPr>
          <p:cNvSpPr txBox="1">
            <a:spLocks/>
          </p:cNvSpPr>
          <p:nvPr/>
        </p:nvSpPr>
        <p:spPr>
          <a:xfrm>
            <a:off x="1217903" y="0"/>
            <a:ext cx="6245856" cy="6858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latin typeface="Raleway Black" pitchFamily="2" charset="0"/>
              </a:rPr>
              <a:t>Building Rep Training #3: April</a:t>
            </a:r>
            <a:r>
              <a:rPr lang="en-US" sz="3200" dirty="0">
                <a:solidFill>
                  <a:schemeClr val="bg1"/>
                </a:solidFill>
                <a:latin typeface="Raleway Black" pitchFamily="2" charset="0"/>
              </a:rPr>
              <a:t> 19, 2023</a:t>
            </a:r>
            <a:endParaRPr lang="en-US" sz="3200" b="1" dirty="0">
              <a:solidFill>
                <a:schemeClr val="bg1"/>
              </a:solidFill>
              <a:latin typeface="Raleway Black" pitchFamily="2" charset="0"/>
            </a:endParaRPr>
          </a:p>
          <a:p>
            <a:pPr algn="ctr"/>
            <a:endParaRPr lang="en-US" sz="4000" b="1" dirty="0">
              <a:solidFill>
                <a:schemeClr val="bg1"/>
              </a:solidFill>
              <a:latin typeface="Raleway Black" pitchFamily="2" charset="0"/>
            </a:endParaRPr>
          </a:p>
          <a:p>
            <a:pPr algn="ctr"/>
            <a:r>
              <a:rPr lang="en-US" sz="6600" dirty="0">
                <a:solidFill>
                  <a:schemeClr val="bg1"/>
                </a:solidFill>
                <a:latin typeface="Raleway Black" pitchFamily="2" charset="0"/>
              </a:rPr>
              <a:t>Running an Effective FAC</a:t>
            </a:r>
            <a:endParaRPr lang="en-US" sz="4000" b="1" dirty="0">
              <a:solidFill>
                <a:schemeClr val="bg1"/>
              </a:solidFill>
              <a:latin typeface="Raleway Black" pitchFamily="2" charset="0"/>
            </a:endParaRPr>
          </a:p>
        </p:txBody>
      </p:sp>
      <p:pic>
        <p:nvPicPr>
          <p:cNvPr id="3" name="Picture 2" descr="A picture containing shape&#10;&#10;Description automatically generated">
            <a:extLst>
              <a:ext uri="{FF2B5EF4-FFF2-40B4-BE49-F238E27FC236}">
                <a16:creationId xmlns:a16="http://schemas.microsoft.com/office/drawing/2014/main" id="{D54640D2-7834-EBFD-DAC4-36BC636CE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1663" y="1673831"/>
            <a:ext cx="3510337" cy="3510337"/>
          </a:xfrm>
          <a:prstGeom prst="rect">
            <a:avLst/>
          </a:prstGeom>
        </p:spPr>
      </p:pic>
    </p:spTree>
    <p:extLst>
      <p:ext uri="{BB962C8B-B14F-4D97-AF65-F5344CB8AC3E}">
        <p14:creationId xmlns:p14="http://schemas.microsoft.com/office/powerpoint/2010/main" val="372040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34A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031873"/>
          </a:xfrm>
          <a:prstGeom prst="rect">
            <a:avLst/>
          </a:prstGeom>
          <a:noFill/>
        </p:spPr>
        <p:txBody>
          <a:bodyPr wrap="square" rtlCol="0">
            <a:spAutoFit/>
          </a:bodyPr>
          <a:lstStyle/>
          <a:p>
            <a:r>
              <a:rPr lang="en-US" sz="4000" b="1" dirty="0">
                <a:solidFill>
                  <a:schemeClr val="bg1"/>
                </a:solidFill>
                <a:latin typeface="Raleway" pitchFamily="2" charset="0"/>
              </a:rPr>
              <a:t>You may ask the Principal to step out of an FAC meeting</a:t>
            </a:r>
          </a:p>
          <a:p>
            <a:endParaRPr lang="en-US" sz="4000" b="1" dirty="0">
              <a:solidFill>
                <a:schemeClr val="bg1"/>
              </a:solidFill>
              <a:latin typeface="Raleway" pitchFamily="2" charset="0"/>
            </a:endParaRPr>
          </a:p>
          <a:p>
            <a:r>
              <a:rPr lang="en-US" sz="4000" b="1" dirty="0">
                <a:solidFill>
                  <a:schemeClr val="bg1"/>
                </a:solidFill>
                <a:latin typeface="Raleway" pitchFamily="2" charset="0"/>
              </a:rPr>
              <a:t>TRUE!</a:t>
            </a:r>
          </a:p>
          <a:p>
            <a:r>
              <a:rPr lang="en-US" sz="3200" dirty="0">
                <a:solidFill>
                  <a:schemeClr val="bg1"/>
                </a:solidFill>
                <a:latin typeface="Raleway" pitchFamily="2" charset="0"/>
              </a:rPr>
              <a:t>You have the right to go into “executive session” and discuss how to word something or what to say to your administrator.</a:t>
            </a:r>
            <a:endParaRPr lang="en-US" sz="2400" dirty="0">
              <a:solidFill>
                <a:schemeClr val="bg1"/>
              </a:solidFill>
              <a:latin typeface="Raleway" pitchFamily="2" charset="0"/>
            </a:endParaRPr>
          </a:p>
        </p:txBody>
      </p:sp>
    </p:spTree>
    <p:extLst>
      <p:ext uri="{BB962C8B-B14F-4D97-AF65-F5344CB8AC3E}">
        <p14:creationId xmlns:p14="http://schemas.microsoft.com/office/powerpoint/2010/main" val="398972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34A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523803"/>
          </a:xfrm>
          <a:prstGeom prst="rect">
            <a:avLst/>
          </a:prstGeom>
          <a:noFill/>
        </p:spPr>
        <p:txBody>
          <a:bodyPr wrap="square" lIns="91440" tIns="45720" rIns="91440" bIns="45720" rtlCol="0" anchor="t">
            <a:spAutoFit/>
          </a:bodyPr>
          <a:lstStyle/>
          <a:p>
            <a:r>
              <a:rPr lang="en-US" sz="4000" b="1" dirty="0">
                <a:solidFill>
                  <a:schemeClr val="bg1"/>
                </a:solidFill>
                <a:latin typeface="Raleway" pitchFamily="2" charset="0"/>
              </a:rPr>
              <a:t>The minutes of the FAC meetings, once the principal responds to the issues in writing, are distributed to all Unit 1 members.</a:t>
            </a:r>
          </a:p>
          <a:p>
            <a:endParaRPr lang="en-US" sz="4000" b="1" dirty="0">
              <a:solidFill>
                <a:schemeClr val="bg1"/>
              </a:solidFill>
              <a:latin typeface="Raleway" pitchFamily="2" charset="0"/>
            </a:endParaRPr>
          </a:p>
          <a:p>
            <a:r>
              <a:rPr lang="en-US" sz="4000" b="1" dirty="0">
                <a:solidFill>
                  <a:schemeClr val="bg1"/>
                </a:solidFill>
                <a:latin typeface="Raleway" pitchFamily="2" charset="0"/>
              </a:rPr>
              <a:t>TRUE!</a:t>
            </a:r>
          </a:p>
          <a:p>
            <a:pPr marL="0" marR="0">
              <a:lnSpc>
                <a:spcPct val="107000"/>
              </a:lnSpc>
              <a:spcBef>
                <a:spcPts val="0"/>
              </a:spcBef>
              <a:spcAft>
                <a:spcPts val="800"/>
              </a:spcAft>
            </a:pPr>
            <a:r>
              <a:rPr lang="en-US" sz="2800">
                <a:solidFill>
                  <a:schemeClr val="bg1"/>
                </a:solidFill>
                <a:effectLst/>
                <a:latin typeface="Raleway"/>
                <a:ea typeface="Calibri" panose="020F0502020204030204" pitchFamily="34" charset="0"/>
                <a:cs typeface="Times New Roman"/>
              </a:rPr>
              <a:t>This is especially important because </a:t>
            </a:r>
            <a:r>
              <a:rPr lang="en-US" sz="2800">
                <a:solidFill>
                  <a:schemeClr val="bg1"/>
                </a:solidFill>
                <a:latin typeface="Raleway"/>
                <a:ea typeface="Calibri" panose="020F0502020204030204" pitchFamily="34" charset="0"/>
                <a:cs typeface="Times New Roman"/>
              </a:rPr>
              <a:t>once</a:t>
            </a:r>
            <a:r>
              <a:rPr lang="en-US" sz="2800">
                <a:solidFill>
                  <a:schemeClr val="bg1"/>
                </a:solidFill>
                <a:effectLst/>
                <a:latin typeface="Raleway"/>
                <a:ea typeface="Calibri" panose="020F0502020204030204" pitchFamily="34" charset="0"/>
                <a:cs typeface="Times New Roman"/>
              </a:rPr>
              <a:t> the Principal agrees to the minutes, has given their “official” answer and you/TAAAC may hold them to whatever they say.</a:t>
            </a:r>
          </a:p>
        </p:txBody>
      </p:sp>
    </p:spTree>
    <p:extLst>
      <p:ext uri="{BB962C8B-B14F-4D97-AF65-F5344CB8AC3E}">
        <p14:creationId xmlns:p14="http://schemas.microsoft.com/office/powerpoint/2010/main" val="138685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22860"/>
            <a:ext cx="12192000" cy="6858000"/>
          </a:xfrm>
          <a:prstGeom prst="rect">
            <a:avLst/>
          </a:prstGeom>
          <a:solidFill>
            <a:srgbClr val="F45C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012509"/>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chemeClr val="bg1"/>
                </a:solidFill>
                <a:effectLst/>
                <a:latin typeface="Raleway" pitchFamily="2" charset="0"/>
                <a:ea typeface="Calibri" panose="020F0502020204030204" pitchFamily="34" charset="0"/>
                <a:cs typeface="Times New Roman" panose="02020603050405020304" pitchFamily="18" charset="0"/>
              </a:rPr>
              <a:t>You can overrule the Negotiated Agreement if the FAC votes to.</a:t>
            </a:r>
          </a:p>
          <a:p>
            <a:endParaRPr lang="en-US" sz="4000" b="1" dirty="0">
              <a:solidFill>
                <a:schemeClr val="bg1"/>
              </a:solidFill>
              <a:latin typeface="Raleway" pitchFamily="2" charset="0"/>
            </a:endParaRPr>
          </a:p>
          <a:p>
            <a:r>
              <a:rPr lang="en-US" sz="4000" b="1" dirty="0">
                <a:solidFill>
                  <a:schemeClr val="bg1"/>
                </a:solidFill>
                <a:latin typeface="Raleway" pitchFamily="2" charset="0"/>
              </a:rPr>
              <a:t>FALSE!</a:t>
            </a:r>
            <a:endParaRPr lang="en-US" sz="4800" b="1" dirty="0">
              <a:solidFill>
                <a:schemeClr val="bg1"/>
              </a:solidFill>
              <a:latin typeface="Raleway" pitchFamily="2" charset="0"/>
            </a:endParaRPr>
          </a:p>
          <a:p>
            <a:pPr marL="0" marR="0">
              <a:lnSpc>
                <a:spcPct val="107000"/>
              </a:lnSpc>
              <a:spcBef>
                <a:spcPts val="0"/>
              </a:spcBef>
              <a:spcAft>
                <a:spcPts val="800"/>
              </a:spcAft>
            </a:pPr>
            <a:r>
              <a:rPr lang="en-US" sz="1800" dirty="0">
                <a:solidFill>
                  <a:schemeClr val="bg1"/>
                </a:solidFill>
                <a:effectLst/>
                <a:latin typeface="Raleway" pitchFamily="2" charset="0"/>
                <a:ea typeface="Calibri" panose="020F0502020204030204" pitchFamily="34" charset="0"/>
                <a:cs typeface="Times New Roman" panose="02020603050405020304" pitchFamily="18" charset="0"/>
              </a:rPr>
              <a:t>The FAC may not overrule the contract (ex. agree to more duty time/less planning time). There is gray area but the contract must be followed.</a:t>
            </a:r>
          </a:p>
          <a:p>
            <a:pPr marL="0" marR="0">
              <a:lnSpc>
                <a:spcPct val="107000"/>
              </a:lnSpc>
              <a:spcBef>
                <a:spcPts val="0"/>
              </a:spcBef>
              <a:spcAft>
                <a:spcPts val="800"/>
              </a:spcAft>
            </a:pPr>
            <a:r>
              <a:rPr lang="en-US" sz="1800" dirty="0">
                <a:solidFill>
                  <a:schemeClr val="bg1"/>
                </a:solidFill>
                <a:effectLst/>
                <a:latin typeface="Raleway" pitchFamily="2" charset="0"/>
                <a:ea typeface="Calibri" panose="020F0502020204030204" pitchFamily="34" charset="0"/>
                <a:cs typeface="Times New Roman" panose="02020603050405020304" pitchFamily="18" charset="0"/>
              </a:rPr>
              <a:t>Ex: The FAC votes to allow extra duty-time Tuesday in exchange for leaving early on Friday.  Any single person could say “no” and demand they get the proper amount and duty time. </a:t>
            </a:r>
          </a:p>
        </p:txBody>
      </p:sp>
    </p:spTree>
    <p:extLst>
      <p:ext uri="{BB962C8B-B14F-4D97-AF65-F5344CB8AC3E}">
        <p14:creationId xmlns:p14="http://schemas.microsoft.com/office/powerpoint/2010/main" val="228165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22860"/>
            <a:ext cx="12192000" cy="6858000"/>
          </a:xfrm>
          <a:prstGeom prst="rect">
            <a:avLst/>
          </a:prstGeom>
          <a:solidFill>
            <a:srgbClr val="F45C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017510"/>
          </a:xfrm>
          <a:prstGeom prst="rect">
            <a:avLst/>
          </a:prstGeom>
          <a:noFill/>
        </p:spPr>
        <p:txBody>
          <a:bodyPr wrap="square" lIns="91440" tIns="45720" rIns="91440" bIns="45720" rtlCol="0" anchor="t">
            <a:spAutoFit/>
          </a:bodyPr>
          <a:lstStyle/>
          <a:p>
            <a:pPr marL="0" marR="0">
              <a:lnSpc>
                <a:spcPct val="107000"/>
              </a:lnSpc>
              <a:spcBef>
                <a:spcPts val="0"/>
              </a:spcBef>
              <a:spcAft>
                <a:spcPts val="800"/>
              </a:spcAft>
            </a:pPr>
            <a:r>
              <a:rPr lang="en-US" sz="4000" b="1" dirty="0">
                <a:solidFill>
                  <a:schemeClr val="bg1"/>
                </a:solidFill>
                <a:effectLst/>
                <a:latin typeface="Raleway"/>
                <a:ea typeface="Calibri" panose="020F0502020204030204" pitchFamily="34" charset="0"/>
                <a:cs typeface="Times New Roman"/>
              </a:rPr>
              <a:t>It is the contractual duty of the FAC to </a:t>
            </a:r>
            <a:r>
              <a:rPr lang="en-US" sz="4000" b="1" dirty="0">
                <a:solidFill>
                  <a:schemeClr val="bg1"/>
                </a:solidFill>
                <a:latin typeface="Raleway"/>
                <a:ea typeface="Calibri" panose="020F0502020204030204" pitchFamily="34" charset="0"/>
                <a:cs typeface="Times New Roman"/>
              </a:rPr>
              <a:t>advise</a:t>
            </a:r>
            <a:r>
              <a:rPr lang="en-US" sz="4000" b="1" dirty="0">
                <a:solidFill>
                  <a:schemeClr val="bg1"/>
                </a:solidFill>
                <a:effectLst/>
                <a:latin typeface="Raleway"/>
                <a:ea typeface="Calibri" panose="020F0502020204030204" pitchFamily="34" charset="0"/>
                <a:cs typeface="Times New Roman"/>
              </a:rPr>
              <a:t> the Principal on Rating Rotations for Unit One and Duty Hours.</a:t>
            </a:r>
          </a:p>
          <a:p>
            <a:endParaRPr lang="en-US" sz="4000" b="1" dirty="0">
              <a:solidFill>
                <a:schemeClr val="bg1"/>
              </a:solidFill>
              <a:latin typeface="Raleway" pitchFamily="2" charset="0"/>
            </a:endParaRPr>
          </a:p>
          <a:p>
            <a:r>
              <a:rPr lang="en-US" sz="4000" b="1" dirty="0">
                <a:solidFill>
                  <a:schemeClr val="bg1"/>
                </a:solidFill>
                <a:latin typeface="Raleway" pitchFamily="2" charset="0"/>
              </a:rPr>
              <a:t>FALSE!</a:t>
            </a:r>
          </a:p>
          <a:p>
            <a:r>
              <a:rPr lang="en-US" sz="4000" dirty="0">
                <a:solidFill>
                  <a:schemeClr val="bg1"/>
                </a:solidFill>
                <a:latin typeface="Raleway" pitchFamily="2" charset="0"/>
              </a:rPr>
              <a:t>Review Article 11A, 18E, and 3I for roles of FAC.</a:t>
            </a:r>
            <a:endParaRPr lang="en-US" sz="4800" dirty="0">
              <a:solidFill>
                <a:schemeClr val="bg1"/>
              </a:solidFill>
              <a:latin typeface="Raleway" pitchFamily="2" charset="0"/>
            </a:endParaRPr>
          </a:p>
        </p:txBody>
      </p:sp>
    </p:spTree>
    <p:extLst>
      <p:ext uri="{BB962C8B-B14F-4D97-AF65-F5344CB8AC3E}">
        <p14:creationId xmlns:p14="http://schemas.microsoft.com/office/powerpoint/2010/main" val="213461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A600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OVERVIEW</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093428"/>
          </a:xfrm>
          <a:prstGeom prst="rect">
            <a:avLst/>
          </a:prstGeom>
          <a:noFill/>
        </p:spPr>
        <p:txBody>
          <a:bodyPr wrap="square" rtlCol="0">
            <a:spAutoFit/>
          </a:bodyPr>
          <a:lstStyle/>
          <a:p>
            <a:pPr marL="342900" indent="-342900">
              <a:buFont typeface="Arial" panose="020B0604020202020204" pitchFamily="34" charset="0"/>
              <a:buChar char="•"/>
            </a:pPr>
            <a:r>
              <a:rPr lang="en-US" sz="4000" b="1" dirty="0">
                <a:solidFill>
                  <a:schemeClr val="bg1"/>
                </a:solidFill>
                <a:latin typeface="Raleway" pitchFamily="2" charset="0"/>
              </a:rPr>
              <a:t>What is an FAC?</a:t>
            </a:r>
          </a:p>
          <a:p>
            <a:pPr marL="342900" indent="-342900">
              <a:buFont typeface="Arial" panose="020B0604020202020204" pitchFamily="34" charset="0"/>
              <a:buChar char="•"/>
            </a:pPr>
            <a:r>
              <a:rPr lang="en-US" sz="4000" b="1" dirty="0">
                <a:solidFill>
                  <a:schemeClr val="bg1"/>
                </a:solidFill>
                <a:latin typeface="Raleway" pitchFamily="2" charset="0"/>
              </a:rPr>
              <a:t>What does our contract say?</a:t>
            </a:r>
          </a:p>
          <a:p>
            <a:pPr marL="800100" lvl="1" indent="-342900">
              <a:buFont typeface="Arial" panose="020B0604020202020204" pitchFamily="34" charset="0"/>
              <a:buChar char="•"/>
            </a:pPr>
            <a:r>
              <a:rPr lang="en-US" sz="3600" dirty="0">
                <a:solidFill>
                  <a:schemeClr val="bg1"/>
                </a:solidFill>
                <a:latin typeface="Raleway" pitchFamily="2" charset="0"/>
              </a:rPr>
              <a:t>Article 20A: There shall be a Faculty Advisory Council in each school for the purpose of providing Unit I employees an opportunity to advise the principal in the development of procedures for the operation of that school. </a:t>
            </a:r>
          </a:p>
        </p:txBody>
      </p:sp>
    </p:spTree>
    <p:extLst>
      <p:ext uri="{BB962C8B-B14F-4D97-AF65-F5344CB8AC3E}">
        <p14:creationId xmlns:p14="http://schemas.microsoft.com/office/powerpoint/2010/main" val="59070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FFA5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3056373" y="2314512"/>
            <a:ext cx="6079253"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lang="en-US" sz="9600" dirty="0">
                <a:latin typeface="Raleway Black" pitchFamily="2" charset="0"/>
              </a:rPr>
              <a:t>Quiz!</a:t>
            </a:r>
            <a:endParaRPr kumimoji="0" lang="en-US" sz="54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535305" y="3996392"/>
            <a:ext cx="11121390" cy="1323439"/>
          </a:xfrm>
          <a:prstGeom prst="rect">
            <a:avLst/>
          </a:prstGeom>
          <a:noFill/>
        </p:spPr>
        <p:txBody>
          <a:bodyPr wrap="square" rtlCol="0">
            <a:spAutoFit/>
          </a:bodyPr>
          <a:lstStyle/>
          <a:p>
            <a:pPr algn="ctr"/>
            <a:r>
              <a:rPr lang="en-US" sz="4000" b="1" dirty="0">
                <a:latin typeface="Raleway" pitchFamily="2" charset="0"/>
              </a:rPr>
              <a:t>At your tables, answer the questions found in your packet.</a:t>
            </a:r>
          </a:p>
        </p:txBody>
      </p:sp>
    </p:spTree>
    <p:extLst>
      <p:ext uri="{BB962C8B-B14F-4D97-AF65-F5344CB8AC3E}">
        <p14:creationId xmlns:p14="http://schemas.microsoft.com/office/powerpoint/2010/main" val="359748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34A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031873"/>
          </a:xfrm>
          <a:prstGeom prst="rect">
            <a:avLst/>
          </a:prstGeom>
          <a:noFill/>
        </p:spPr>
        <p:txBody>
          <a:bodyPr wrap="square" rtlCol="0">
            <a:spAutoFit/>
          </a:bodyPr>
          <a:lstStyle/>
          <a:p>
            <a:r>
              <a:rPr lang="en-US" sz="4000" b="1" dirty="0">
                <a:solidFill>
                  <a:schemeClr val="bg1"/>
                </a:solidFill>
                <a:latin typeface="Raleway" pitchFamily="2" charset="0"/>
              </a:rPr>
              <a:t>The purpose of the FAC is to advise administration on school wide issues.</a:t>
            </a:r>
          </a:p>
          <a:p>
            <a:endParaRPr lang="en-US" sz="4000" b="1" dirty="0">
              <a:solidFill>
                <a:schemeClr val="bg1"/>
              </a:solidFill>
              <a:latin typeface="Raleway" pitchFamily="2" charset="0"/>
            </a:endParaRPr>
          </a:p>
          <a:p>
            <a:r>
              <a:rPr lang="en-US" sz="4000" b="1" dirty="0">
                <a:solidFill>
                  <a:schemeClr val="bg1"/>
                </a:solidFill>
                <a:latin typeface="Raleway" pitchFamily="2" charset="0"/>
              </a:rPr>
              <a:t>TRUE!</a:t>
            </a:r>
            <a:endParaRPr lang="en-US" sz="3200" b="1" dirty="0">
              <a:solidFill>
                <a:schemeClr val="bg1"/>
              </a:solidFill>
              <a:latin typeface="Raleway" pitchFamily="2" charset="0"/>
            </a:endParaRPr>
          </a:p>
          <a:p>
            <a:r>
              <a:rPr lang="en-US" sz="3200" dirty="0">
                <a:solidFill>
                  <a:schemeClr val="bg1"/>
                </a:solidFill>
                <a:latin typeface="Raleway" pitchFamily="2" charset="0"/>
              </a:rPr>
              <a:t>School-wide issues can be addressed by FAC. Personnel issues/individual gripes/member on member complaints should be weeded out and not added to the agenda.</a:t>
            </a:r>
            <a:endParaRPr lang="en-US" sz="2800" dirty="0">
              <a:solidFill>
                <a:schemeClr val="bg1"/>
              </a:solidFill>
              <a:latin typeface="Raleway" pitchFamily="2" charset="0"/>
            </a:endParaRPr>
          </a:p>
        </p:txBody>
      </p:sp>
    </p:spTree>
    <p:extLst>
      <p:ext uri="{BB962C8B-B14F-4D97-AF65-F5344CB8AC3E}">
        <p14:creationId xmlns:p14="http://schemas.microsoft.com/office/powerpoint/2010/main" val="265332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34A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093428"/>
          </a:xfrm>
          <a:prstGeom prst="rect">
            <a:avLst/>
          </a:prstGeom>
          <a:noFill/>
        </p:spPr>
        <p:txBody>
          <a:bodyPr wrap="square" rtlCol="0">
            <a:spAutoFit/>
          </a:bodyPr>
          <a:lstStyle/>
          <a:p>
            <a:r>
              <a:rPr lang="en-US" sz="4000" b="1" dirty="0">
                <a:solidFill>
                  <a:schemeClr val="bg1"/>
                </a:solidFill>
                <a:latin typeface="Raleway" pitchFamily="2" charset="0"/>
              </a:rPr>
              <a:t>The principal decides how many people are on the FAC</a:t>
            </a:r>
          </a:p>
          <a:p>
            <a:endParaRPr lang="en-US" sz="4000" b="1" dirty="0">
              <a:solidFill>
                <a:schemeClr val="bg1"/>
              </a:solidFill>
              <a:latin typeface="Raleway" pitchFamily="2" charset="0"/>
            </a:endParaRPr>
          </a:p>
          <a:p>
            <a:r>
              <a:rPr lang="en-US" sz="4000" b="1" dirty="0">
                <a:solidFill>
                  <a:schemeClr val="bg1"/>
                </a:solidFill>
                <a:latin typeface="Raleway" pitchFamily="2" charset="0"/>
              </a:rPr>
              <a:t>TRUE!</a:t>
            </a:r>
            <a:endParaRPr lang="en-US" sz="3200" b="1" dirty="0">
              <a:solidFill>
                <a:schemeClr val="bg1"/>
              </a:solidFill>
              <a:latin typeface="Raleway" pitchFamily="2" charset="0"/>
            </a:endParaRPr>
          </a:p>
          <a:p>
            <a:r>
              <a:rPr lang="en-US" sz="2000" dirty="0">
                <a:solidFill>
                  <a:schemeClr val="bg1"/>
                </a:solidFill>
                <a:latin typeface="Raleway" pitchFamily="2" charset="0"/>
              </a:rPr>
              <a:t>Ex: Principal determines there should be Six members of FAC. The TAAAC Building Rep is automatically one member, two may be chosen by the Principal, three will be elected by the entire Unit 1.</a:t>
            </a:r>
          </a:p>
          <a:p>
            <a:r>
              <a:rPr lang="en-US" sz="2000" dirty="0">
                <a:solidFill>
                  <a:schemeClr val="bg1"/>
                </a:solidFill>
                <a:latin typeface="Raleway" pitchFamily="2" charset="0"/>
              </a:rPr>
              <a:t>Article 20B: “Nothing in these provisions shall preclude a decision of the faculty by secret ballot election to have the entire Unit I staff act as the Council. </a:t>
            </a:r>
          </a:p>
        </p:txBody>
      </p:sp>
    </p:spTree>
    <p:extLst>
      <p:ext uri="{BB962C8B-B14F-4D97-AF65-F5344CB8AC3E}">
        <p14:creationId xmlns:p14="http://schemas.microsoft.com/office/powerpoint/2010/main" val="278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22860"/>
            <a:ext cx="12192000" cy="6858000"/>
          </a:xfrm>
          <a:prstGeom prst="rect">
            <a:avLst/>
          </a:prstGeom>
          <a:solidFill>
            <a:srgbClr val="F45C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3662541"/>
          </a:xfrm>
          <a:prstGeom prst="rect">
            <a:avLst/>
          </a:prstGeom>
          <a:noFill/>
        </p:spPr>
        <p:txBody>
          <a:bodyPr wrap="square" rtlCol="0">
            <a:spAutoFit/>
          </a:bodyPr>
          <a:lstStyle/>
          <a:p>
            <a:r>
              <a:rPr lang="en-US" sz="4000" b="1" dirty="0">
                <a:solidFill>
                  <a:schemeClr val="bg1"/>
                </a:solidFill>
                <a:latin typeface="Raleway" pitchFamily="2" charset="0"/>
              </a:rPr>
              <a:t>You have to be a member of TAAAC to be on the FAC.</a:t>
            </a:r>
          </a:p>
          <a:p>
            <a:endParaRPr lang="en-US" sz="4000" b="1" dirty="0">
              <a:solidFill>
                <a:schemeClr val="bg1"/>
              </a:solidFill>
              <a:latin typeface="Raleway" pitchFamily="2" charset="0"/>
            </a:endParaRPr>
          </a:p>
          <a:p>
            <a:r>
              <a:rPr lang="en-US" sz="4000" b="1" dirty="0">
                <a:solidFill>
                  <a:schemeClr val="bg1"/>
                </a:solidFill>
                <a:latin typeface="Raleway" pitchFamily="2" charset="0"/>
              </a:rPr>
              <a:t>FALSE!</a:t>
            </a:r>
            <a:endParaRPr lang="en-US" sz="4800" b="1" dirty="0">
              <a:solidFill>
                <a:schemeClr val="bg1"/>
              </a:solidFill>
              <a:latin typeface="Raleway" pitchFamily="2" charset="0"/>
            </a:endParaRPr>
          </a:p>
          <a:p>
            <a:r>
              <a:rPr lang="en-US" sz="3600" dirty="0">
                <a:solidFill>
                  <a:schemeClr val="bg1"/>
                </a:solidFill>
                <a:latin typeface="Raleway" pitchFamily="2" charset="0"/>
              </a:rPr>
              <a:t>TAAAC membership is not required (though preferred!) to be on the FAC.</a:t>
            </a:r>
          </a:p>
        </p:txBody>
      </p:sp>
    </p:spTree>
    <p:extLst>
      <p:ext uri="{BB962C8B-B14F-4D97-AF65-F5344CB8AC3E}">
        <p14:creationId xmlns:p14="http://schemas.microsoft.com/office/powerpoint/2010/main" val="306277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22860"/>
            <a:ext cx="12192000" cy="6858000"/>
          </a:xfrm>
          <a:prstGeom prst="rect">
            <a:avLst/>
          </a:prstGeom>
          <a:solidFill>
            <a:srgbClr val="F45C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278094"/>
          </a:xfrm>
          <a:prstGeom prst="rect">
            <a:avLst/>
          </a:prstGeom>
          <a:noFill/>
        </p:spPr>
        <p:txBody>
          <a:bodyPr wrap="square" lIns="91440" tIns="45720" rIns="91440" bIns="45720" rtlCol="0" anchor="t">
            <a:spAutoFit/>
          </a:bodyPr>
          <a:lstStyle/>
          <a:p>
            <a:r>
              <a:rPr lang="en-US" sz="4000" b="1" dirty="0">
                <a:solidFill>
                  <a:schemeClr val="bg1"/>
                </a:solidFill>
                <a:latin typeface="Raleway"/>
              </a:rPr>
              <a:t>The principal usually chairs the FAC meetings, but the teachers vote to give advice to the Administration.</a:t>
            </a:r>
          </a:p>
          <a:p>
            <a:endParaRPr lang="en-US" sz="4000" b="1" dirty="0">
              <a:solidFill>
                <a:schemeClr val="bg1"/>
              </a:solidFill>
              <a:latin typeface="Raleway" pitchFamily="2" charset="0"/>
            </a:endParaRPr>
          </a:p>
          <a:p>
            <a:r>
              <a:rPr lang="en-US" sz="4000" b="1" dirty="0">
                <a:solidFill>
                  <a:schemeClr val="bg1"/>
                </a:solidFill>
                <a:latin typeface="Raleway" pitchFamily="2" charset="0"/>
              </a:rPr>
              <a:t>FALSE!</a:t>
            </a:r>
            <a:endParaRPr lang="en-US" sz="4800" b="1" dirty="0">
              <a:solidFill>
                <a:schemeClr val="bg1"/>
              </a:solidFill>
              <a:latin typeface="Raleway" pitchFamily="2" charset="0"/>
            </a:endParaRPr>
          </a:p>
          <a:p>
            <a:r>
              <a:rPr lang="en-US" sz="3600" dirty="0">
                <a:solidFill>
                  <a:schemeClr val="bg1"/>
                </a:solidFill>
                <a:latin typeface="Raleway" pitchFamily="2" charset="0"/>
              </a:rPr>
              <a:t>This is a TEACHER MEETING. The principal is a non-voting guest at your meeting.</a:t>
            </a:r>
          </a:p>
        </p:txBody>
      </p:sp>
    </p:spTree>
    <p:extLst>
      <p:ext uri="{BB962C8B-B14F-4D97-AF65-F5344CB8AC3E}">
        <p14:creationId xmlns:p14="http://schemas.microsoft.com/office/powerpoint/2010/main" val="19106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34A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401205"/>
          </a:xfrm>
          <a:prstGeom prst="rect">
            <a:avLst/>
          </a:prstGeom>
          <a:noFill/>
        </p:spPr>
        <p:txBody>
          <a:bodyPr wrap="square" rtlCol="0">
            <a:spAutoFit/>
          </a:bodyPr>
          <a:lstStyle/>
          <a:p>
            <a:r>
              <a:rPr lang="en-US" sz="4000" b="1" dirty="0">
                <a:solidFill>
                  <a:schemeClr val="bg1"/>
                </a:solidFill>
                <a:latin typeface="Raleway" pitchFamily="2" charset="0"/>
              </a:rPr>
              <a:t>The Committee sets the agenda for the meeting, but the principal may review beforehand.</a:t>
            </a:r>
          </a:p>
          <a:p>
            <a:endParaRPr lang="en-US" sz="4000" b="1" dirty="0">
              <a:solidFill>
                <a:schemeClr val="bg1"/>
              </a:solidFill>
              <a:latin typeface="Raleway" pitchFamily="2" charset="0"/>
            </a:endParaRPr>
          </a:p>
          <a:p>
            <a:r>
              <a:rPr lang="en-US" sz="4000" b="1" dirty="0">
                <a:solidFill>
                  <a:schemeClr val="bg1"/>
                </a:solidFill>
                <a:latin typeface="Raleway" pitchFamily="2" charset="0"/>
              </a:rPr>
              <a:t>TRUE!</a:t>
            </a:r>
          </a:p>
          <a:p>
            <a:r>
              <a:rPr lang="en-US" sz="4000" dirty="0">
                <a:solidFill>
                  <a:schemeClr val="bg1"/>
                </a:solidFill>
                <a:latin typeface="Raleway" pitchFamily="2" charset="0"/>
              </a:rPr>
              <a:t>Admin may ask (not tell) if an item should be added or removed from the agenda.</a:t>
            </a:r>
            <a:endParaRPr lang="en-US" sz="3200" dirty="0">
              <a:solidFill>
                <a:schemeClr val="bg1"/>
              </a:solidFill>
              <a:latin typeface="Raleway" pitchFamily="2" charset="0"/>
            </a:endParaRPr>
          </a:p>
        </p:txBody>
      </p:sp>
    </p:spTree>
    <p:extLst>
      <p:ext uri="{BB962C8B-B14F-4D97-AF65-F5344CB8AC3E}">
        <p14:creationId xmlns:p14="http://schemas.microsoft.com/office/powerpoint/2010/main" val="368376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6C6FD3D-2D59-7349-93BA-4F4E35972B3F}"/>
              </a:ext>
            </a:extLst>
          </p:cNvPr>
          <p:cNvSpPr/>
          <p:nvPr/>
        </p:nvSpPr>
        <p:spPr>
          <a:xfrm>
            <a:off x="0" y="0"/>
            <a:ext cx="12192000" cy="6858000"/>
          </a:xfrm>
          <a:prstGeom prst="rect">
            <a:avLst/>
          </a:prstGeom>
          <a:solidFill>
            <a:srgbClr val="34A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89108F1-0CDF-4C4F-82CB-6369D74C696F}"/>
              </a:ext>
            </a:extLst>
          </p:cNvPr>
          <p:cNvSpPr txBox="1"/>
          <p:nvPr/>
        </p:nvSpPr>
        <p:spPr>
          <a:xfrm>
            <a:off x="685800" y="880035"/>
            <a:ext cx="9373896" cy="11079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800"/>
              </a:spcAft>
              <a:buClrTx/>
              <a:buSzTx/>
              <a:buFontTx/>
              <a:buNone/>
              <a:tabLst/>
              <a:defRPr/>
            </a:pPr>
            <a:r>
              <a:rPr lang="en-US" sz="6600" dirty="0">
                <a:solidFill>
                  <a:schemeClr val="bg1"/>
                </a:solidFill>
                <a:latin typeface="Raleway Black" pitchFamily="2" charset="0"/>
              </a:rPr>
              <a:t>ANSWERS</a:t>
            </a:r>
            <a:endParaRPr kumimoji="0" lang="en-US" sz="3600" i="1" u="sng" strike="noStrike" kern="1200" cap="none" spc="0" normalizeH="0" baseline="0" noProof="0" dirty="0">
              <a:ln>
                <a:noFill/>
              </a:ln>
              <a:solidFill>
                <a:schemeClr val="bg1"/>
              </a:solidFill>
              <a:effectLst/>
              <a:uLnTx/>
              <a:uFillTx/>
              <a:latin typeface="Raleway Black" pitchFamily="2" charset="0"/>
            </a:endParaRPr>
          </a:p>
        </p:txBody>
      </p:sp>
      <p:pic>
        <p:nvPicPr>
          <p:cNvPr id="7" name="Picture 6">
            <a:extLst>
              <a:ext uri="{FF2B5EF4-FFF2-40B4-BE49-F238E27FC236}">
                <a16:creationId xmlns:a16="http://schemas.microsoft.com/office/drawing/2014/main" id="{2BEB5481-6C24-C84F-8CB5-E411A50A0AF1}"/>
              </a:ext>
            </a:extLst>
          </p:cNvPr>
          <p:cNvPicPr>
            <a:picLocks noChangeAspect="1"/>
          </p:cNvPicPr>
          <p:nvPr/>
        </p:nvPicPr>
        <p:blipFill rotWithShape="1">
          <a:blip r:embed="rId3"/>
          <a:srcRect t="13546" r="47304" b="16884"/>
          <a:stretch/>
        </p:blipFill>
        <p:spPr>
          <a:xfrm>
            <a:off x="10059696" y="0"/>
            <a:ext cx="2132304" cy="6858000"/>
          </a:xfrm>
          <a:prstGeom prst="rect">
            <a:avLst/>
          </a:prstGeom>
        </p:spPr>
      </p:pic>
      <p:sp>
        <p:nvSpPr>
          <p:cNvPr id="3" name="Rectangle 2">
            <a:extLst>
              <a:ext uri="{FF2B5EF4-FFF2-40B4-BE49-F238E27FC236}">
                <a16:creationId xmlns:a16="http://schemas.microsoft.com/office/drawing/2014/main" id="{A4BDA40A-D3F3-B54B-CAD0-B3F6A0A9ADC3}"/>
              </a:ext>
            </a:extLst>
          </p:cNvPr>
          <p:cNvSpPr/>
          <p:nvPr/>
        </p:nvSpPr>
        <p:spPr>
          <a:xfrm>
            <a:off x="10332720" y="274320"/>
            <a:ext cx="1474470" cy="1234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hape&#10;&#10;Description automatically generated">
            <a:extLst>
              <a:ext uri="{FF2B5EF4-FFF2-40B4-BE49-F238E27FC236}">
                <a16:creationId xmlns:a16="http://schemas.microsoft.com/office/drawing/2014/main" id="{F7607456-5C37-4BB8-2B96-46D3194A4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9696" y="-10884"/>
            <a:ext cx="1781839" cy="1781839"/>
          </a:xfrm>
          <a:prstGeom prst="rect">
            <a:avLst/>
          </a:prstGeom>
        </p:spPr>
      </p:pic>
      <p:sp>
        <p:nvSpPr>
          <p:cNvPr id="4" name="TextBox 3">
            <a:extLst>
              <a:ext uri="{FF2B5EF4-FFF2-40B4-BE49-F238E27FC236}">
                <a16:creationId xmlns:a16="http://schemas.microsoft.com/office/drawing/2014/main" id="{3375D4F2-05ED-5539-E64C-5CC395960D7C}"/>
              </a:ext>
            </a:extLst>
          </p:cNvPr>
          <p:cNvSpPr txBox="1"/>
          <p:nvPr/>
        </p:nvSpPr>
        <p:spPr>
          <a:xfrm>
            <a:off x="685799" y="2150347"/>
            <a:ext cx="11155735" cy="4524315"/>
          </a:xfrm>
          <a:prstGeom prst="rect">
            <a:avLst/>
          </a:prstGeom>
          <a:noFill/>
        </p:spPr>
        <p:txBody>
          <a:bodyPr wrap="square" rtlCol="0">
            <a:spAutoFit/>
          </a:bodyPr>
          <a:lstStyle/>
          <a:p>
            <a:r>
              <a:rPr lang="en-US" sz="4000" b="1" dirty="0">
                <a:solidFill>
                  <a:schemeClr val="bg1"/>
                </a:solidFill>
                <a:latin typeface="Raleway" pitchFamily="2" charset="0"/>
              </a:rPr>
              <a:t>The Principal has no vote but should attend FAC meetings</a:t>
            </a:r>
          </a:p>
          <a:p>
            <a:endParaRPr lang="en-US" sz="4000" b="1" dirty="0">
              <a:solidFill>
                <a:schemeClr val="bg1"/>
              </a:solidFill>
              <a:latin typeface="Raleway" pitchFamily="2" charset="0"/>
            </a:endParaRPr>
          </a:p>
          <a:p>
            <a:r>
              <a:rPr lang="en-US" sz="4000" b="1" dirty="0">
                <a:solidFill>
                  <a:schemeClr val="bg1"/>
                </a:solidFill>
                <a:latin typeface="Raleway" pitchFamily="2" charset="0"/>
              </a:rPr>
              <a:t>TRUE!</a:t>
            </a:r>
          </a:p>
          <a:p>
            <a:r>
              <a:rPr lang="en-US" sz="3200" dirty="0">
                <a:solidFill>
                  <a:schemeClr val="bg1"/>
                </a:solidFill>
                <a:latin typeface="Raleway" pitchFamily="2" charset="0"/>
              </a:rPr>
              <a:t>The goal is to advise the principal on items including, but not limited to: health and safety, parent teacher conferences, duty hour start/end times, student discipline, extra curricular programs.</a:t>
            </a:r>
            <a:endParaRPr lang="en-US" sz="2400" dirty="0">
              <a:solidFill>
                <a:schemeClr val="bg1"/>
              </a:solidFill>
              <a:latin typeface="Raleway" pitchFamily="2" charset="0"/>
            </a:endParaRPr>
          </a:p>
        </p:txBody>
      </p:sp>
    </p:spTree>
    <p:extLst>
      <p:ext uri="{BB962C8B-B14F-4D97-AF65-F5344CB8AC3E}">
        <p14:creationId xmlns:p14="http://schemas.microsoft.com/office/powerpoint/2010/main" val="1546881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Widescreen</PresentationFormat>
  <Paragraphs>74</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Raleway</vt:lpstr>
      <vt:lpstr>Raleway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Menas, Amanda [MD]</dc:creator>
  <cp:lastModifiedBy>Menas, Amanda [MD]</cp:lastModifiedBy>
  <cp:revision>1</cp:revision>
  <dcterms:created xsi:type="dcterms:W3CDTF">2023-04-17T01:33:55Z</dcterms:created>
  <dcterms:modified xsi:type="dcterms:W3CDTF">2023-04-17T01:34:54Z</dcterms:modified>
</cp:coreProperties>
</file>