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3"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A49F"/>
    <a:srgbClr val="3314A3"/>
    <a:srgbClr val="DF1E35"/>
    <a:srgbClr val="A60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160" y="52"/>
      </p:cViewPr>
      <p:guideLst/>
    </p:cSldViewPr>
  </p:slid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9DE22-9258-4815-8C77-5E6B4E74396E}"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E7804-F493-499C-98C8-F5E4CB2898B0}" type="slidenum">
              <a:rPr lang="en-US" smtClean="0"/>
              <a:t>‹#›</a:t>
            </a:fld>
            <a:endParaRPr lang="en-US"/>
          </a:p>
        </p:txBody>
      </p:sp>
    </p:spTree>
    <p:extLst>
      <p:ext uri="{BB962C8B-B14F-4D97-AF65-F5344CB8AC3E}">
        <p14:creationId xmlns:p14="http://schemas.microsoft.com/office/powerpoint/2010/main" val="198482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the February 10-minute meeting! Over the last month, members of our union have spoken out for safe learning and working conditions at MacArthur and Lindale Middle Schools and with the help of our union called on Superintendent Bedell directly to increase adult presence in our schools with the help of our community.</a:t>
            </a:r>
          </a:p>
          <a:p>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1</a:t>
            </a:fld>
            <a:endParaRPr lang="en-US"/>
          </a:p>
        </p:txBody>
      </p:sp>
    </p:spTree>
    <p:extLst>
      <p:ext uri="{BB962C8B-B14F-4D97-AF65-F5344CB8AC3E}">
        <p14:creationId xmlns:p14="http://schemas.microsoft.com/office/powerpoint/2010/main" val="311540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month ahead, we’ll discuss elections, the county budget including funding for our salary, lobbying at the county council and capitol, and bargaining updates from our negotiations team.</a:t>
            </a:r>
          </a:p>
          <a:p>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2</a:t>
            </a:fld>
            <a:endParaRPr lang="en-US"/>
          </a:p>
        </p:txBody>
      </p:sp>
    </p:spTree>
    <p:extLst>
      <p:ext uri="{BB962C8B-B14F-4D97-AF65-F5344CB8AC3E}">
        <p14:creationId xmlns:p14="http://schemas.microsoft.com/office/powerpoint/2010/main" val="313224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Elections for TAAAC, as well as our parent unions MSEA and NEA began on January 30! You can vote until February 17 at 5:00 p.m. for TAAAC Secretary-Treasurer, Board of Directors, and delegates. To vote, you need your MSEA ID, and the last four digits of your social security number. I (your building rep) have your MSEA ID, come see me if you need it or call the TAAAC Office at 410-224-3330. You can use the QR code here to vote now, or check your personal email for the link. The school (one per elementary, middle, high, and center) who has the highest percentage of members voting will win pizza on TAAAC! Vote at vote.yeselections.com/MSEA</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our Building Reps voted on February 8 to fill a vacancy for the Secretary-Treasurer seat. Congratulations to [UPDATE AFTER RA].</a:t>
            </a:r>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3</a:t>
            </a:fld>
            <a:endParaRPr lang="en-US"/>
          </a:p>
        </p:txBody>
      </p:sp>
    </p:spTree>
    <p:extLst>
      <p:ext uri="{BB962C8B-B14F-4D97-AF65-F5344CB8AC3E}">
        <p14:creationId xmlns:p14="http://schemas.microsoft.com/office/powerpoint/2010/main" val="323175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last month, budget season for Anne Arundel County is upon us. Dr. Bedell proposed his budget which includes a 6% COLA and one step increase for our unit. Now, this budget goes to County Executive Pittman and the County Council to fund the budget, which will likely require a revenue increase. Pittman needs our help advocating for full funding of the education budget! Use this QR code to learn about how you can show support by attending one of the budget hearings until February 13. You can also submit written testimony to budget-comments@aacounty.org. We’ll share out more ways you can get involved in the coming months.</a:t>
            </a:r>
          </a:p>
          <a:p>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4</a:t>
            </a:fld>
            <a:endParaRPr lang="en-US"/>
          </a:p>
        </p:txBody>
      </p:sp>
    </p:spTree>
    <p:extLst>
      <p:ext uri="{BB962C8B-B14F-4D97-AF65-F5344CB8AC3E}">
        <p14:creationId xmlns:p14="http://schemas.microsoft.com/office/powerpoint/2010/main" val="32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Lobby sessions have restarted for our union! Throughout the legislative session, members will have the opportunity to meet with County Council member, Delegates, and Senators from both sides of the aisle to advocate for pro-public education legislation. We’re talking about everything from funding the Blueprint to the life cycle of school buses to our salaries. Here are the dates in February we’ll be meeting. Use the QR code to sign up!</a:t>
            </a:r>
          </a:p>
          <a:p>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5</a:t>
            </a:fld>
            <a:endParaRPr lang="en-US"/>
          </a:p>
        </p:txBody>
      </p:sp>
    </p:spTree>
    <p:extLst>
      <p:ext uri="{BB962C8B-B14F-4D97-AF65-F5344CB8AC3E}">
        <p14:creationId xmlns:p14="http://schemas.microsoft.com/office/powerpoint/2010/main" val="114551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Negotiations team met with AACPS on January 30, and plans to meet again on February 10. They report that while some useful and productive discussions occurred at the last session, there was overall disappointment after AACPS outright rejected two of our proposals without offering any alternatives our paths toward agreement. The proposals were on FMLA (which they will not back down on from trying to solve this problem), and health insurance costs (which they intend to review the data and determine next steps). AACPS plans to bring a proposal on coverage pay to the 2/10 session, and will have a full financial proposal after the Board of Education meeting on February 15. For more updates, read the At the Table on the TAAAC website. </a:t>
            </a:r>
          </a:p>
          <a:p>
            <a:endParaRPr lang="en-US" dirty="0"/>
          </a:p>
        </p:txBody>
      </p:sp>
      <p:sp>
        <p:nvSpPr>
          <p:cNvPr id="4" name="Slide Number Placeholder 3"/>
          <p:cNvSpPr>
            <a:spLocks noGrp="1"/>
          </p:cNvSpPr>
          <p:nvPr>
            <p:ph type="sldNum" sz="quarter" idx="5"/>
          </p:nvPr>
        </p:nvSpPr>
        <p:spPr/>
        <p:txBody>
          <a:bodyPr/>
          <a:lstStyle/>
          <a:p>
            <a:fld id="{004E7804-F493-499C-98C8-F5E4CB2898B0}" type="slidenum">
              <a:rPr lang="en-US" smtClean="0"/>
              <a:t>6</a:t>
            </a:fld>
            <a:endParaRPr lang="en-US"/>
          </a:p>
        </p:txBody>
      </p:sp>
    </p:spTree>
    <p:extLst>
      <p:ext uri="{BB962C8B-B14F-4D97-AF65-F5344CB8AC3E}">
        <p14:creationId xmlns:p14="http://schemas.microsoft.com/office/powerpoint/2010/main" val="225845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Questions?</a:t>
            </a:r>
          </a:p>
          <a:p>
            <a:endParaRPr lang="en-US"/>
          </a:p>
        </p:txBody>
      </p:sp>
      <p:sp>
        <p:nvSpPr>
          <p:cNvPr id="4" name="Slide Number Placeholder 3"/>
          <p:cNvSpPr>
            <a:spLocks noGrp="1"/>
          </p:cNvSpPr>
          <p:nvPr>
            <p:ph type="sldNum" sz="quarter" idx="5"/>
          </p:nvPr>
        </p:nvSpPr>
        <p:spPr/>
        <p:txBody>
          <a:bodyPr/>
          <a:lstStyle/>
          <a:p>
            <a:fld id="{004E7804-F493-499C-98C8-F5E4CB2898B0}" type="slidenum">
              <a:rPr lang="en-US" smtClean="0"/>
              <a:t>7</a:t>
            </a:fld>
            <a:endParaRPr lang="en-US"/>
          </a:p>
        </p:txBody>
      </p:sp>
    </p:spTree>
    <p:extLst>
      <p:ext uri="{BB962C8B-B14F-4D97-AF65-F5344CB8AC3E}">
        <p14:creationId xmlns:p14="http://schemas.microsoft.com/office/powerpoint/2010/main" val="2966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003C-D26B-FBC9-C5F0-38B436C65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4D6F0-4378-68C1-7496-82ACCB866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5226C-78D9-5D82-EA1E-745C752B1678}"/>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A2937AF6-7BA4-2EC1-B42D-ED303F62B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14604-2495-0439-B00A-159CF86D3FD1}"/>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381188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6EAA-2196-06E9-189C-F528D4C48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C0F25-F951-82B0-2C11-71C490611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FC50-4F6A-CD17-E0EE-6F0D56DDC37F}"/>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2163D3D1-24B4-3A68-6B39-C88CEEE60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3A9AC-5587-4266-5287-CB883BEC1DC1}"/>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85734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38284-7F79-A127-C5B1-CBE4B7C26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FA75A2-21B2-7E3B-A97E-B95D2637B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C9041-DD6B-A369-4455-B7F398CC4D7C}"/>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600716AB-1F05-10F4-F077-C7CF6528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63372-E83D-BE97-1670-B38F98E63DA7}"/>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308602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D5F4-D9E9-9FCC-7DAE-A912273BC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7756D-E407-29C8-D15D-C1F38A369B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A7B4A-63D1-6221-6503-DEF6DD427940}"/>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560C9861-A317-FE19-6DA5-B78786CEB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C221-601C-2D7A-4A6E-EF5BDD79C037}"/>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375541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780C-770C-36DE-C5F6-099A11D6C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F299DE-3542-43A0-5FB1-42D228373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F2208-425D-65E5-FB4D-B28AE5AB783C}"/>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B1C332FC-FE84-26EE-3364-85D029F05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DFBF0-C46B-AE3B-238A-9F4EC4D39A14}"/>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309151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B820-B89E-5C37-BB51-E8F5178C0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37B1F-BC8E-5BC2-D9B4-2C5A3E29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2684-4553-D2F1-2C98-ABBA4953B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EB9976-C46A-AAAA-C910-E9732AC047FB}"/>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6" name="Footer Placeholder 5">
            <a:extLst>
              <a:ext uri="{FF2B5EF4-FFF2-40B4-BE49-F238E27FC236}">
                <a16:creationId xmlns:a16="http://schemas.microsoft.com/office/drawing/2014/main" id="{9D7D4EAA-7F54-A346-F463-493B9AE1E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40037-0C14-3968-573E-06787AD67852}"/>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25852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5401-E1B1-A06B-9AF9-7FFE9D1B62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1B5676-54B2-0D77-A4F2-67D85EDAB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9561F-99EF-33E4-E276-971B1618DF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7E4D5F-5041-43B5-5F98-17316D11D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6C146-5080-21D6-79BD-D85001717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07DC2-21B0-A5A5-5ACE-09AA507D3EA9}"/>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8" name="Footer Placeholder 7">
            <a:extLst>
              <a:ext uri="{FF2B5EF4-FFF2-40B4-BE49-F238E27FC236}">
                <a16:creationId xmlns:a16="http://schemas.microsoft.com/office/drawing/2014/main" id="{8C7333AF-D307-A382-79E0-4863DA50F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9691C-8743-16BC-A609-115571900D7D}"/>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223484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7DC-162B-10AE-6351-143EB73CFE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29644-9121-BBFC-8A12-A4F7A4C377CD}"/>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4" name="Footer Placeholder 3">
            <a:extLst>
              <a:ext uri="{FF2B5EF4-FFF2-40B4-BE49-F238E27FC236}">
                <a16:creationId xmlns:a16="http://schemas.microsoft.com/office/drawing/2014/main" id="{41A9A86E-6917-987E-DE7B-D2E81C4AA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505DB8-40A2-0C91-1EC4-4F74EA22DCFB}"/>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39864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D85A7-A15D-B5FF-705F-114BD8F0144F}"/>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3" name="Footer Placeholder 2">
            <a:extLst>
              <a:ext uri="{FF2B5EF4-FFF2-40B4-BE49-F238E27FC236}">
                <a16:creationId xmlns:a16="http://schemas.microsoft.com/office/drawing/2014/main" id="{13F4A168-9A0D-FFD0-1E19-EB64FAB69C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B9F61-1B35-24B6-AE9B-87DCCDF32AF0}"/>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2662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921E-ADD1-D02A-2D44-5A8CF1ED7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F48B49-0B8E-BE1C-7CF3-3CDC0477C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B4B34-93DC-4B10-06AE-F8723B56D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093D7-55BB-1A0C-66A1-833299CD8686}"/>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6" name="Footer Placeholder 5">
            <a:extLst>
              <a:ext uri="{FF2B5EF4-FFF2-40B4-BE49-F238E27FC236}">
                <a16:creationId xmlns:a16="http://schemas.microsoft.com/office/drawing/2014/main" id="{FC2A46C0-5D05-5790-E743-CAD18A60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7E759-D432-580E-0E84-ABDB5EE1D226}"/>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414952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CC4F-33EA-D915-6838-E88313A0B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B91DD5-EAAB-FC86-DAB1-CC60A6ACD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580297-36A1-4531-30DA-0B4AD8C10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DDA83-283B-87CA-C288-B8B8C3D97CC6}"/>
              </a:ext>
            </a:extLst>
          </p:cNvPr>
          <p:cNvSpPr>
            <a:spLocks noGrp="1"/>
          </p:cNvSpPr>
          <p:nvPr>
            <p:ph type="dt" sz="half" idx="10"/>
          </p:nvPr>
        </p:nvSpPr>
        <p:spPr/>
        <p:txBody>
          <a:bodyPr/>
          <a:lstStyle/>
          <a:p>
            <a:fld id="{6D085D5B-137E-4B22-9070-03396879FCAC}" type="datetimeFigureOut">
              <a:rPr lang="en-US" smtClean="0"/>
              <a:t>2/3/2023</a:t>
            </a:fld>
            <a:endParaRPr lang="en-US"/>
          </a:p>
        </p:txBody>
      </p:sp>
      <p:sp>
        <p:nvSpPr>
          <p:cNvPr id="6" name="Footer Placeholder 5">
            <a:extLst>
              <a:ext uri="{FF2B5EF4-FFF2-40B4-BE49-F238E27FC236}">
                <a16:creationId xmlns:a16="http://schemas.microsoft.com/office/drawing/2014/main" id="{289DC80C-AD74-3168-67FA-2548E0ADB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6888E-4E45-FC3B-7E69-05B96AC0470F}"/>
              </a:ext>
            </a:extLst>
          </p:cNvPr>
          <p:cNvSpPr>
            <a:spLocks noGrp="1"/>
          </p:cNvSpPr>
          <p:nvPr>
            <p:ph type="sldNum" sz="quarter" idx="12"/>
          </p:nvPr>
        </p:nvSpPr>
        <p:spPr/>
        <p:txBody>
          <a:bodyPr/>
          <a:lstStyle/>
          <a:p>
            <a:fld id="{D217F9DA-2C7F-4EC9-A4C9-A7AE6B1CF577}" type="slidenum">
              <a:rPr lang="en-US" smtClean="0"/>
              <a:t>‹#›</a:t>
            </a:fld>
            <a:endParaRPr lang="en-US"/>
          </a:p>
        </p:txBody>
      </p:sp>
    </p:spTree>
    <p:extLst>
      <p:ext uri="{BB962C8B-B14F-4D97-AF65-F5344CB8AC3E}">
        <p14:creationId xmlns:p14="http://schemas.microsoft.com/office/powerpoint/2010/main" val="112919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2ED63-3FB6-299E-47EB-61725858C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26369-2172-EB23-D5BC-B1EB9B2C8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A3E1E-E0C1-593A-EDFD-07993B611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85D5B-137E-4B22-9070-03396879FCAC}" type="datetimeFigureOut">
              <a:rPr lang="en-US" smtClean="0"/>
              <a:t>2/3/2023</a:t>
            </a:fld>
            <a:endParaRPr lang="en-US"/>
          </a:p>
        </p:txBody>
      </p:sp>
      <p:sp>
        <p:nvSpPr>
          <p:cNvPr id="5" name="Footer Placeholder 4">
            <a:extLst>
              <a:ext uri="{FF2B5EF4-FFF2-40B4-BE49-F238E27FC236}">
                <a16:creationId xmlns:a16="http://schemas.microsoft.com/office/drawing/2014/main" id="{0DF33C45-EADA-2DA3-9D40-A11E263C5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628D9-4B8C-C2F9-B282-EB3406168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7F9DA-2C7F-4EC9-A4C9-A7AE6B1CF577}" type="slidenum">
              <a:rPr lang="en-US" smtClean="0"/>
              <a:t>‹#›</a:t>
            </a:fld>
            <a:endParaRPr lang="en-US"/>
          </a:p>
        </p:txBody>
      </p:sp>
    </p:spTree>
    <p:extLst>
      <p:ext uri="{BB962C8B-B14F-4D97-AF65-F5344CB8AC3E}">
        <p14:creationId xmlns:p14="http://schemas.microsoft.com/office/powerpoint/2010/main" val="213140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posing for a photo in a library&#10;&#10;Description automatically generated">
            <a:extLst>
              <a:ext uri="{FF2B5EF4-FFF2-40B4-BE49-F238E27FC236}">
                <a16:creationId xmlns:a16="http://schemas.microsoft.com/office/drawing/2014/main" id="{DB526AC8-793D-F3A2-1C1F-E03C6E88296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4666" b="334"/>
          <a:stretch/>
        </p:blipFill>
        <p:spPr>
          <a:xfrm>
            <a:off x="20" y="1"/>
            <a:ext cx="12191980" cy="6857999"/>
          </a:xfrm>
          <a:prstGeom prst="rect">
            <a:avLst/>
          </a:prstGeom>
        </p:spPr>
      </p:pic>
      <p:sp>
        <p:nvSpPr>
          <p:cNvPr id="2" name="Title 1">
            <a:extLst>
              <a:ext uri="{FF2B5EF4-FFF2-40B4-BE49-F238E27FC236}">
                <a16:creationId xmlns:a16="http://schemas.microsoft.com/office/drawing/2014/main" id="{CB9E503B-2436-D7F1-32A5-31A9A8FB9F39}"/>
              </a:ext>
            </a:extLst>
          </p:cNvPr>
          <p:cNvSpPr>
            <a:spLocks noGrp="1"/>
          </p:cNvSpPr>
          <p:nvPr>
            <p:ph type="ctrTitle"/>
          </p:nvPr>
        </p:nvSpPr>
        <p:spPr>
          <a:xfrm>
            <a:off x="838200" y="1122362"/>
            <a:ext cx="10515600" cy="5267008"/>
          </a:xfrm>
        </p:spPr>
        <p:txBody>
          <a:bodyPr>
            <a:normAutofit/>
          </a:bodyPr>
          <a:lstStyle/>
          <a:p>
            <a:r>
              <a:rPr lang="en-US" sz="8000" dirty="0">
                <a:solidFill>
                  <a:srgbClr val="FFFFFF"/>
                </a:solidFill>
                <a:latin typeface="Raleway Black" pitchFamily="2" charset="0"/>
              </a:rPr>
              <a:t>February 2023</a:t>
            </a:r>
            <a:br>
              <a:rPr lang="en-US" sz="8000" dirty="0">
                <a:solidFill>
                  <a:srgbClr val="FFFFFF"/>
                </a:solidFill>
                <a:latin typeface="Raleway Black" pitchFamily="2" charset="0"/>
              </a:rPr>
            </a:br>
            <a:r>
              <a:rPr lang="en-US" sz="8000" dirty="0">
                <a:solidFill>
                  <a:srgbClr val="FFFFFF"/>
                </a:solidFill>
                <a:latin typeface="Raleway Black" pitchFamily="2" charset="0"/>
              </a:rPr>
              <a:t>10-minute meeting</a:t>
            </a:r>
          </a:p>
        </p:txBody>
      </p:sp>
      <p:pic>
        <p:nvPicPr>
          <p:cNvPr id="9" name="Picture 8" descr="A picture containing shape&#10;&#10;Description automatically generated">
            <a:extLst>
              <a:ext uri="{FF2B5EF4-FFF2-40B4-BE49-F238E27FC236}">
                <a16:creationId xmlns:a16="http://schemas.microsoft.com/office/drawing/2014/main" id="{C02F0BAC-2D9D-1B0E-BF43-B2070D11C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039" y="-4042"/>
            <a:ext cx="1484500" cy="1484500"/>
          </a:xfrm>
          <a:prstGeom prst="rect">
            <a:avLst/>
          </a:prstGeom>
        </p:spPr>
      </p:pic>
    </p:spTree>
    <p:extLst>
      <p:ext uri="{BB962C8B-B14F-4D97-AF65-F5344CB8AC3E}">
        <p14:creationId xmlns:p14="http://schemas.microsoft.com/office/powerpoint/2010/main" val="124717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holding signs&#10;&#10;Description automatically generated with medium confidence">
            <a:extLst>
              <a:ext uri="{FF2B5EF4-FFF2-40B4-BE49-F238E27FC236}">
                <a16:creationId xmlns:a16="http://schemas.microsoft.com/office/drawing/2014/main" id="{7A9EDE3D-1C3D-F921-0B3A-9BFD8AE12134}"/>
              </a:ext>
            </a:extLst>
          </p:cNvPr>
          <p:cNvPicPr>
            <a:picLocks noChangeAspect="1"/>
          </p:cNvPicPr>
          <p:nvPr/>
        </p:nvPicPr>
        <p:blipFill rotWithShape="1">
          <a:blip r:embed="rId3">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65826E-B503-44C1-2818-83F539CC15C8}"/>
              </a:ext>
            </a:extLst>
          </p:cNvPr>
          <p:cNvSpPr>
            <a:spLocks noGrp="1"/>
          </p:cNvSpPr>
          <p:nvPr>
            <p:ph type="title"/>
          </p:nvPr>
        </p:nvSpPr>
        <p:spPr>
          <a:xfrm>
            <a:off x="7531610" y="365125"/>
            <a:ext cx="3822189" cy="1899912"/>
          </a:xfrm>
        </p:spPr>
        <p:txBody>
          <a:bodyPr>
            <a:normAutofit/>
          </a:bodyPr>
          <a:lstStyle/>
          <a:p>
            <a:r>
              <a:rPr lang="en-US" sz="7200" dirty="0">
                <a:latin typeface="Raleway Black" pitchFamily="2" charset="0"/>
              </a:rPr>
              <a:t>Agenda</a:t>
            </a:r>
          </a:p>
        </p:txBody>
      </p:sp>
      <p:sp>
        <p:nvSpPr>
          <p:cNvPr id="7" name="Content Placeholder 6">
            <a:extLst>
              <a:ext uri="{FF2B5EF4-FFF2-40B4-BE49-F238E27FC236}">
                <a16:creationId xmlns:a16="http://schemas.microsoft.com/office/drawing/2014/main" id="{38604AF0-B2A3-DDB7-108A-F352B2E76437}"/>
              </a:ext>
            </a:extLst>
          </p:cNvPr>
          <p:cNvSpPr>
            <a:spLocks noGrp="1"/>
          </p:cNvSpPr>
          <p:nvPr>
            <p:ph idx="1"/>
          </p:nvPr>
        </p:nvSpPr>
        <p:spPr>
          <a:xfrm>
            <a:off x="7531610" y="2434201"/>
            <a:ext cx="3822189" cy="3742762"/>
          </a:xfrm>
        </p:spPr>
        <p:txBody>
          <a:bodyPr>
            <a:normAutofit fontScale="92500"/>
          </a:bodyPr>
          <a:lstStyle/>
          <a:p>
            <a:r>
              <a:rPr lang="en-US" sz="3600" dirty="0">
                <a:latin typeface="Raleway" pitchFamily="2" charset="0"/>
              </a:rPr>
              <a:t>TAAAC Elections</a:t>
            </a:r>
          </a:p>
          <a:p>
            <a:r>
              <a:rPr lang="en-US" sz="3600" dirty="0">
                <a:latin typeface="Raleway" pitchFamily="2" charset="0"/>
              </a:rPr>
              <a:t>Budget Season</a:t>
            </a:r>
          </a:p>
          <a:p>
            <a:r>
              <a:rPr lang="en-US" sz="3600" dirty="0">
                <a:latin typeface="Raleway" pitchFamily="2" charset="0"/>
              </a:rPr>
              <a:t>Advocating for public education</a:t>
            </a:r>
          </a:p>
          <a:p>
            <a:r>
              <a:rPr lang="en-US" sz="3600" dirty="0">
                <a:latin typeface="Raleway" pitchFamily="2" charset="0"/>
              </a:rPr>
              <a:t>Negotiations Updates</a:t>
            </a:r>
          </a:p>
        </p:txBody>
      </p:sp>
      <p:pic>
        <p:nvPicPr>
          <p:cNvPr id="12" name="Picture 11" descr="A picture containing shape&#10;&#10;Description automatically generated">
            <a:extLst>
              <a:ext uri="{FF2B5EF4-FFF2-40B4-BE49-F238E27FC236}">
                <a16:creationId xmlns:a16="http://schemas.microsoft.com/office/drawing/2014/main" id="{CAC75F3E-F369-ACAB-D1AF-D69923A30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681" y="5375766"/>
            <a:ext cx="1484500" cy="1484500"/>
          </a:xfrm>
          <a:prstGeom prst="rect">
            <a:avLst/>
          </a:prstGeom>
        </p:spPr>
      </p:pic>
    </p:spTree>
    <p:extLst>
      <p:ext uri="{BB962C8B-B14F-4D97-AF65-F5344CB8AC3E}">
        <p14:creationId xmlns:p14="http://schemas.microsoft.com/office/powerpoint/2010/main" val="169385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A162CB-6AAB-5EDA-EC98-504C332C51F2}"/>
              </a:ext>
            </a:extLst>
          </p:cNvPr>
          <p:cNvSpPr/>
          <p:nvPr/>
        </p:nvSpPr>
        <p:spPr>
          <a:xfrm>
            <a:off x="0" y="-4042"/>
            <a:ext cx="12188951" cy="686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57FAFD-23A0-B3EC-AFCD-4B5E8BF3A597}"/>
              </a:ext>
            </a:extLst>
          </p:cNvPr>
          <p:cNvSpPr/>
          <p:nvPr/>
        </p:nvSpPr>
        <p:spPr>
          <a:xfrm>
            <a:off x="187381" y="182880"/>
            <a:ext cx="5908619" cy="6499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group of people posing for a photo&#10;&#10;Description automatically generated">
            <a:extLst>
              <a:ext uri="{FF2B5EF4-FFF2-40B4-BE49-F238E27FC236}">
                <a16:creationId xmlns:a16="http://schemas.microsoft.com/office/drawing/2014/main" id="{55F28F63-B11A-57B5-5289-950147CC916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17307" r="1" b="280"/>
          <a:stretch/>
        </p:blipFill>
        <p:spPr>
          <a:xfrm>
            <a:off x="181899" y="182880"/>
            <a:ext cx="5915025" cy="6499784"/>
          </a:xfrm>
          <a:prstGeom prst="rect">
            <a:avLst/>
          </a:prstGeom>
        </p:spPr>
      </p:pic>
      <p:pic>
        <p:nvPicPr>
          <p:cNvPr id="10" name="Picture 9" descr="Qr code&#10;&#10;Description automatically generated">
            <a:extLst>
              <a:ext uri="{FF2B5EF4-FFF2-40B4-BE49-F238E27FC236}">
                <a16:creationId xmlns:a16="http://schemas.microsoft.com/office/drawing/2014/main" id="{8ED223A8-FBEF-D0EF-6411-3F922FDB65E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4071" r="4926"/>
          <a:stretch/>
        </p:blipFill>
        <p:spPr>
          <a:xfrm>
            <a:off x="6789681" y="1306285"/>
            <a:ext cx="4751500" cy="5221233"/>
          </a:xfrm>
          <a:prstGeom prst="rect">
            <a:avLst/>
          </a:prstGeom>
        </p:spPr>
      </p:pic>
      <p:sp>
        <p:nvSpPr>
          <p:cNvPr id="2" name="Title 1">
            <a:extLst>
              <a:ext uri="{FF2B5EF4-FFF2-40B4-BE49-F238E27FC236}">
                <a16:creationId xmlns:a16="http://schemas.microsoft.com/office/drawing/2014/main" id="{638C2126-DADE-A962-866D-A7C4E70D486A}"/>
              </a:ext>
            </a:extLst>
          </p:cNvPr>
          <p:cNvSpPr>
            <a:spLocks noGrp="1"/>
          </p:cNvSpPr>
          <p:nvPr>
            <p:ph type="title"/>
          </p:nvPr>
        </p:nvSpPr>
        <p:spPr>
          <a:xfrm>
            <a:off x="844614" y="557189"/>
            <a:ext cx="10509179" cy="2795808"/>
          </a:xfrm>
        </p:spPr>
        <p:txBody>
          <a:bodyPr anchor="b">
            <a:normAutofit/>
          </a:bodyPr>
          <a:lstStyle/>
          <a:p>
            <a:r>
              <a:rPr lang="en-US" sz="6600" dirty="0">
                <a:solidFill>
                  <a:srgbClr val="FFFFFF"/>
                </a:solidFill>
                <a:latin typeface="Raleway Black" pitchFamily="2" charset="0"/>
              </a:rPr>
              <a:t>Elections</a:t>
            </a:r>
          </a:p>
        </p:txBody>
      </p:sp>
      <p:sp>
        <p:nvSpPr>
          <p:cNvPr id="7" name="Content Placeholder 6">
            <a:extLst>
              <a:ext uri="{FF2B5EF4-FFF2-40B4-BE49-F238E27FC236}">
                <a16:creationId xmlns:a16="http://schemas.microsoft.com/office/drawing/2014/main" id="{0B06F3C0-BA0E-6402-F748-1E7FD5569A12}"/>
              </a:ext>
            </a:extLst>
          </p:cNvPr>
          <p:cNvSpPr>
            <a:spLocks noGrp="1"/>
          </p:cNvSpPr>
          <p:nvPr>
            <p:ph idx="1"/>
          </p:nvPr>
        </p:nvSpPr>
        <p:spPr>
          <a:xfrm>
            <a:off x="844614" y="3526300"/>
            <a:ext cx="5182981" cy="2588458"/>
          </a:xfrm>
        </p:spPr>
        <p:txBody>
          <a:bodyPr>
            <a:normAutofit/>
          </a:bodyPr>
          <a:lstStyle/>
          <a:p>
            <a:r>
              <a:rPr lang="en-US" b="1" dirty="0">
                <a:solidFill>
                  <a:srgbClr val="FFFFFF"/>
                </a:solidFill>
                <a:latin typeface="Raleway" pitchFamily="2" charset="0"/>
              </a:rPr>
              <a:t>Elections open until February 17 at 5:00 p.m.</a:t>
            </a:r>
          </a:p>
          <a:p>
            <a:r>
              <a:rPr lang="en-US" b="1" dirty="0">
                <a:solidFill>
                  <a:srgbClr val="FFFFFF"/>
                </a:solidFill>
                <a:latin typeface="Raleway" pitchFamily="2" charset="0"/>
              </a:rPr>
              <a:t>Vacant Board of Director Seat</a:t>
            </a:r>
          </a:p>
        </p:txBody>
      </p:sp>
      <p:pic>
        <p:nvPicPr>
          <p:cNvPr id="11" name="Picture 10" descr="A picture containing shape&#10;&#10;Description automatically generated">
            <a:extLst>
              <a:ext uri="{FF2B5EF4-FFF2-40B4-BE49-F238E27FC236}">
                <a16:creationId xmlns:a16="http://schemas.microsoft.com/office/drawing/2014/main" id="{346174F8-1B6E-F01E-3376-824EBA6BE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039" y="-4042"/>
            <a:ext cx="1484500" cy="1484500"/>
          </a:xfrm>
          <a:prstGeom prst="rect">
            <a:avLst/>
          </a:prstGeom>
        </p:spPr>
      </p:pic>
    </p:spTree>
    <p:extLst>
      <p:ext uri="{BB962C8B-B14F-4D97-AF65-F5344CB8AC3E}">
        <p14:creationId xmlns:p14="http://schemas.microsoft.com/office/powerpoint/2010/main" val="21410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group of people posing for a photo&#10;&#10;Description automatically generated">
            <a:extLst>
              <a:ext uri="{FF2B5EF4-FFF2-40B4-BE49-F238E27FC236}">
                <a16:creationId xmlns:a16="http://schemas.microsoft.com/office/drawing/2014/main" id="{0CE03EE0-E14D-C768-F9A4-FAC92EC3D144}"/>
              </a:ext>
            </a:extLst>
          </p:cNvPr>
          <p:cNvPicPr>
            <a:picLocks noChangeAspect="1"/>
          </p:cNvPicPr>
          <p:nvPr/>
        </p:nvPicPr>
        <p:blipFill rotWithShape="1">
          <a:blip r:embed="rId3">
            <a:extLst>
              <a:ext uri="{28A0092B-C50C-407E-A947-70E740481C1C}">
                <a14:useLocalDpi xmlns:a14="http://schemas.microsoft.com/office/drawing/2010/main" val="0"/>
              </a:ext>
            </a:extLst>
          </a:blip>
          <a:srcRect l="1984" t="20305" r="13760" b="16144"/>
          <a:stretch/>
        </p:blipFill>
        <p:spPr>
          <a:xfrm>
            <a:off x="0" y="-38910"/>
            <a:ext cx="12192000" cy="6896910"/>
          </a:xfrm>
          <a:prstGeom prst="rect">
            <a:avLst/>
          </a:prstGeom>
        </p:spPr>
      </p:pic>
      <p:sp>
        <p:nvSpPr>
          <p:cNvPr id="2" name="Title 1">
            <a:extLst>
              <a:ext uri="{FF2B5EF4-FFF2-40B4-BE49-F238E27FC236}">
                <a16:creationId xmlns:a16="http://schemas.microsoft.com/office/drawing/2014/main" id="{9C49ADCA-3869-285B-49B0-093F1953A3BB}"/>
              </a:ext>
            </a:extLst>
          </p:cNvPr>
          <p:cNvSpPr>
            <a:spLocks noGrp="1"/>
          </p:cNvSpPr>
          <p:nvPr>
            <p:ph type="title"/>
          </p:nvPr>
        </p:nvSpPr>
        <p:spPr>
          <a:xfrm>
            <a:off x="838200" y="3813150"/>
            <a:ext cx="10515600" cy="3350841"/>
          </a:xfrm>
        </p:spPr>
        <p:txBody>
          <a:bodyPr>
            <a:normAutofit/>
          </a:bodyPr>
          <a:lstStyle/>
          <a:p>
            <a:r>
              <a:rPr lang="en-US" sz="8800" dirty="0">
                <a:solidFill>
                  <a:schemeClr val="bg1"/>
                </a:solidFill>
                <a:latin typeface="Raleway Black" pitchFamily="2" charset="0"/>
              </a:rPr>
              <a:t>BUDGET</a:t>
            </a:r>
            <a:br>
              <a:rPr lang="en-US" sz="8800" dirty="0">
                <a:solidFill>
                  <a:schemeClr val="bg1"/>
                </a:solidFill>
                <a:latin typeface="Raleway Black" pitchFamily="2" charset="0"/>
              </a:rPr>
            </a:br>
            <a:r>
              <a:rPr lang="en-US" sz="8800" dirty="0">
                <a:solidFill>
                  <a:schemeClr val="bg1"/>
                </a:solidFill>
                <a:latin typeface="Raleway Black" pitchFamily="2" charset="0"/>
              </a:rPr>
              <a:t>SEASON</a:t>
            </a:r>
          </a:p>
        </p:txBody>
      </p:sp>
      <p:pic>
        <p:nvPicPr>
          <p:cNvPr id="12" name="Content Placeholder 11">
            <a:extLst>
              <a:ext uri="{FF2B5EF4-FFF2-40B4-BE49-F238E27FC236}">
                <a16:creationId xmlns:a16="http://schemas.microsoft.com/office/drawing/2014/main" id="{725FEDC0-96A4-90A9-376D-F9D3572FF30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15439" y="3281439"/>
            <a:ext cx="3576561" cy="3576561"/>
          </a:xfrm>
        </p:spPr>
      </p:pic>
      <p:pic>
        <p:nvPicPr>
          <p:cNvPr id="14" name="Picture 13" descr="A picture containing shape&#10;&#10;Description automatically generated">
            <a:extLst>
              <a:ext uri="{FF2B5EF4-FFF2-40B4-BE49-F238E27FC236}">
                <a16:creationId xmlns:a16="http://schemas.microsoft.com/office/drawing/2014/main" id="{9AA09458-AB65-6331-DEA8-4DE0EE65D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039" y="-4042"/>
            <a:ext cx="1484500" cy="1484500"/>
          </a:xfrm>
          <a:prstGeom prst="rect">
            <a:avLst/>
          </a:prstGeom>
        </p:spPr>
      </p:pic>
    </p:spTree>
    <p:extLst>
      <p:ext uri="{BB962C8B-B14F-4D97-AF65-F5344CB8AC3E}">
        <p14:creationId xmlns:p14="http://schemas.microsoft.com/office/powerpoint/2010/main" val="273860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E1FCFA88-A6C3-E614-7710-E7D4C619A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0129"/>
            <a:ext cx="12198485" cy="9148864"/>
          </a:xfrm>
          <a:prstGeom prst="rect">
            <a:avLst/>
          </a:prstGeom>
        </p:spPr>
      </p:pic>
      <p:sp>
        <p:nvSpPr>
          <p:cNvPr id="2" name="Title 1">
            <a:extLst>
              <a:ext uri="{FF2B5EF4-FFF2-40B4-BE49-F238E27FC236}">
                <a16:creationId xmlns:a16="http://schemas.microsoft.com/office/drawing/2014/main" id="{46D9E921-1CC8-7A2C-2F22-64FEDBD76B95}"/>
              </a:ext>
            </a:extLst>
          </p:cNvPr>
          <p:cNvSpPr>
            <a:spLocks noGrp="1"/>
          </p:cNvSpPr>
          <p:nvPr>
            <p:ph type="title"/>
          </p:nvPr>
        </p:nvSpPr>
        <p:spPr>
          <a:xfrm>
            <a:off x="838200" y="111853"/>
            <a:ext cx="10515600" cy="1677684"/>
          </a:xfrm>
        </p:spPr>
        <p:txBody>
          <a:bodyPr>
            <a:normAutofit/>
          </a:bodyPr>
          <a:lstStyle/>
          <a:p>
            <a:pPr algn="r"/>
            <a:r>
              <a:rPr lang="en-US" sz="5400" dirty="0">
                <a:solidFill>
                  <a:schemeClr val="bg1"/>
                </a:solidFill>
                <a:latin typeface="Raleway Black" pitchFamily="2" charset="0"/>
              </a:rPr>
              <a:t>Advocating for </a:t>
            </a:r>
            <a:br>
              <a:rPr lang="en-US" sz="5400" dirty="0">
                <a:solidFill>
                  <a:schemeClr val="bg1"/>
                </a:solidFill>
                <a:latin typeface="Raleway Black" pitchFamily="2" charset="0"/>
              </a:rPr>
            </a:br>
            <a:r>
              <a:rPr lang="en-US" sz="5400" dirty="0">
                <a:solidFill>
                  <a:schemeClr val="bg1"/>
                </a:solidFill>
                <a:latin typeface="Raleway Black" pitchFamily="2" charset="0"/>
              </a:rPr>
              <a:t>Public Education</a:t>
            </a:r>
          </a:p>
        </p:txBody>
      </p:sp>
      <p:pic>
        <p:nvPicPr>
          <p:cNvPr id="11" name="Picture 10" descr="A picture containing shape&#10;&#10;Description automatically generated">
            <a:extLst>
              <a:ext uri="{FF2B5EF4-FFF2-40B4-BE49-F238E27FC236}">
                <a16:creationId xmlns:a16="http://schemas.microsoft.com/office/drawing/2014/main" id="{EACC02CA-7919-899C-AEDA-B51B6C25C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 y="111853"/>
            <a:ext cx="1484500" cy="1484500"/>
          </a:xfrm>
          <a:prstGeom prst="rect">
            <a:avLst/>
          </a:prstGeom>
        </p:spPr>
      </p:pic>
      <p:sp>
        <p:nvSpPr>
          <p:cNvPr id="13" name="Arrow: Right 12">
            <a:extLst>
              <a:ext uri="{FF2B5EF4-FFF2-40B4-BE49-F238E27FC236}">
                <a16:creationId xmlns:a16="http://schemas.microsoft.com/office/drawing/2014/main" id="{B2A9BFAB-0C79-1153-EAC2-09035C09443A}"/>
              </a:ext>
            </a:extLst>
          </p:cNvPr>
          <p:cNvSpPr/>
          <p:nvPr/>
        </p:nvSpPr>
        <p:spPr>
          <a:xfrm>
            <a:off x="6438074" y="4591011"/>
            <a:ext cx="3446153" cy="1349829"/>
          </a:xfrm>
          <a:prstGeom prst="rightArrow">
            <a:avLst>
              <a:gd name="adj1" fmla="val 97312"/>
              <a:gd name="adj2" fmla="val 46774"/>
            </a:avLst>
          </a:prstGeom>
          <a:solidFill>
            <a:srgbClr val="15A4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Raleway" pitchFamily="2" charset="0"/>
              </a:rPr>
              <a:t>      Feb 27</a:t>
            </a:r>
          </a:p>
        </p:txBody>
      </p:sp>
      <p:sp>
        <p:nvSpPr>
          <p:cNvPr id="12" name="Arrow: Right 11">
            <a:extLst>
              <a:ext uri="{FF2B5EF4-FFF2-40B4-BE49-F238E27FC236}">
                <a16:creationId xmlns:a16="http://schemas.microsoft.com/office/drawing/2014/main" id="{173E0FCC-54BD-4426-BB89-AEE364FC287B}"/>
              </a:ext>
            </a:extLst>
          </p:cNvPr>
          <p:cNvSpPr/>
          <p:nvPr/>
        </p:nvSpPr>
        <p:spPr>
          <a:xfrm>
            <a:off x="4550226" y="4586513"/>
            <a:ext cx="2874821" cy="1349829"/>
          </a:xfrm>
          <a:prstGeom prst="rightArrow">
            <a:avLst>
              <a:gd name="adj1" fmla="val 97312"/>
              <a:gd name="adj2" fmla="val 46774"/>
            </a:avLst>
          </a:prstGeom>
          <a:solidFill>
            <a:srgbClr val="331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Raleway" pitchFamily="2" charset="0"/>
              </a:rPr>
              <a:t>      Feb 21</a:t>
            </a:r>
          </a:p>
        </p:txBody>
      </p:sp>
      <p:sp>
        <p:nvSpPr>
          <p:cNvPr id="10" name="Arrow: Right 9">
            <a:extLst>
              <a:ext uri="{FF2B5EF4-FFF2-40B4-BE49-F238E27FC236}">
                <a16:creationId xmlns:a16="http://schemas.microsoft.com/office/drawing/2014/main" id="{0BBA4F41-B519-BC98-BEAE-00230C3D037E}"/>
              </a:ext>
            </a:extLst>
          </p:cNvPr>
          <p:cNvSpPr/>
          <p:nvPr/>
        </p:nvSpPr>
        <p:spPr>
          <a:xfrm>
            <a:off x="2206171" y="4586513"/>
            <a:ext cx="3048989" cy="1349829"/>
          </a:xfrm>
          <a:prstGeom prst="rightArrow">
            <a:avLst>
              <a:gd name="adj1" fmla="val 97312"/>
              <a:gd name="adj2" fmla="val 46774"/>
            </a:avLst>
          </a:prstGeom>
          <a:solidFill>
            <a:srgbClr val="DF1E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Raleway" pitchFamily="2" charset="0"/>
              </a:rPr>
              <a:t>      Feb 14</a:t>
            </a:r>
          </a:p>
        </p:txBody>
      </p:sp>
      <p:sp>
        <p:nvSpPr>
          <p:cNvPr id="9" name="Arrow: Right 8">
            <a:extLst>
              <a:ext uri="{FF2B5EF4-FFF2-40B4-BE49-F238E27FC236}">
                <a16:creationId xmlns:a16="http://schemas.microsoft.com/office/drawing/2014/main" id="{1ED46A77-A5A1-C3A7-88FB-11E3ECC0DD3A}"/>
              </a:ext>
            </a:extLst>
          </p:cNvPr>
          <p:cNvSpPr/>
          <p:nvPr/>
        </p:nvSpPr>
        <p:spPr>
          <a:xfrm>
            <a:off x="493481" y="4586514"/>
            <a:ext cx="2365834" cy="1349829"/>
          </a:xfrm>
          <a:prstGeom prst="rightArrow">
            <a:avLst>
              <a:gd name="adj1" fmla="val 97312"/>
              <a:gd name="adj2" fmla="val 46774"/>
            </a:avLst>
          </a:prstGeom>
          <a:solidFill>
            <a:srgbClr val="A600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Raleway" pitchFamily="2" charset="0"/>
              </a:rPr>
              <a:t>Feb 13</a:t>
            </a:r>
          </a:p>
        </p:txBody>
      </p:sp>
      <p:pic>
        <p:nvPicPr>
          <p:cNvPr id="6" name="Content Placeholder 5" descr="Qr code&#10;&#10;Description automatically generated">
            <a:extLst>
              <a:ext uri="{FF2B5EF4-FFF2-40B4-BE49-F238E27FC236}">
                <a16:creationId xmlns:a16="http://schemas.microsoft.com/office/drawing/2014/main" id="{7CEE26F9-D2B7-B409-6C51-2B02DA386D2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998857" y="3871325"/>
            <a:ext cx="2874821" cy="2874821"/>
          </a:xfrm>
        </p:spPr>
      </p:pic>
    </p:spTree>
    <p:extLst>
      <p:ext uri="{BB962C8B-B14F-4D97-AF65-F5344CB8AC3E}">
        <p14:creationId xmlns:p14="http://schemas.microsoft.com/office/powerpoint/2010/main" val="263028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itting at tables&#10;&#10;Description automatically generated with medium confidence">
            <a:extLst>
              <a:ext uri="{FF2B5EF4-FFF2-40B4-BE49-F238E27FC236}">
                <a16:creationId xmlns:a16="http://schemas.microsoft.com/office/drawing/2014/main" id="{2DFF864A-06B6-7ABF-8276-FC211D9095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877" b="412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06A45-A920-2F67-9B12-CA0648522F93}"/>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Raleway Black" pitchFamily="2" charset="0"/>
              </a:rPr>
              <a:t>Negotiations Updates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C306AE31-4F10-493A-DCB4-E4F50D383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500" y="5409888"/>
            <a:ext cx="1484500" cy="1484500"/>
          </a:xfrm>
          <a:prstGeom prst="rect">
            <a:avLst/>
          </a:prstGeom>
        </p:spPr>
      </p:pic>
    </p:spTree>
    <p:extLst>
      <p:ext uri="{BB962C8B-B14F-4D97-AF65-F5344CB8AC3E}">
        <p14:creationId xmlns:p14="http://schemas.microsoft.com/office/powerpoint/2010/main" val="89102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group of people posing for a photo&#10;&#10;Description automatically generated">
            <a:extLst>
              <a:ext uri="{FF2B5EF4-FFF2-40B4-BE49-F238E27FC236}">
                <a16:creationId xmlns:a16="http://schemas.microsoft.com/office/drawing/2014/main" id="{93B44C39-F782-C2CF-11B6-CC8AF15D7216}"/>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3601" b="21399"/>
          <a:stretch/>
        </p:blipFill>
        <p:spPr>
          <a:xfrm>
            <a:off x="-1" y="-389106"/>
            <a:ext cx="12883764" cy="7247106"/>
          </a:xfrm>
          <a:prstGeom prst="rect">
            <a:avLst/>
          </a:prstGeom>
        </p:spPr>
      </p:pic>
      <p:sp>
        <p:nvSpPr>
          <p:cNvPr id="2" name="Title 1">
            <a:extLst>
              <a:ext uri="{FF2B5EF4-FFF2-40B4-BE49-F238E27FC236}">
                <a16:creationId xmlns:a16="http://schemas.microsoft.com/office/drawing/2014/main" id="{BE7D6C1E-D1BF-4510-A929-4FC8ACF80510}"/>
              </a:ext>
            </a:extLst>
          </p:cNvPr>
          <p:cNvSpPr>
            <a:spLocks noGrp="1"/>
          </p:cNvSpPr>
          <p:nvPr>
            <p:ph type="title"/>
          </p:nvPr>
        </p:nvSpPr>
        <p:spPr>
          <a:xfrm>
            <a:off x="1198240" y="5086897"/>
            <a:ext cx="9792471" cy="2057037"/>
          </a:xfrm>
        </p:spPr>
        <p:txBody>
          <a:bodyPr>
            <a:normAutofit/>
          </a:bodyPr>
          <a:lstStyle/>
          <a:p>
            <a:pPr algn="r"/>
            <a:r>
              <a:rPr lang="en-US" sz="8800" dirty="0">
                <a:solidFill>
                  <a:srgbClr val="FFFFFF"/>
                </a:solidFill>
                <a:latin typeface="Raleway Black" pitchFamily="2" charset="0"/>
              </a:rPr>
              <a:t>Questions?</a:t>
            </a:r>
          </a:p>
        </p:txBody>
      </p:sp>
      <p:pic>
        <p:nvPicPr>
          <p:cNvPr id="6" name="Picture 5" descr="A picture containing shape&#10;&#10;Description automatically generated">
            <a:extLst>
              <a:ext uri="{FF2B5EF4-FFF2-40B4-BE49-F238E27FC236}">
                <a16:creationId xmlns:a16="http://schemas.microsoft.com/office/drawing/2014/main" id="{73AF9EFF-DB91-EBA1-DC44-AABF4E508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7500" y="-2"/>
            <a:ext cx="1484500" cy="1484500"/>
          </a:xfrm>
          <a:prstGeom prst="rect">
            <a:avLst/>
          </a:prstGeom>
        </p:spPr>
      </p:pic>
    </p:spTree>
    <p:extLst>
      <p:ext uri="{BB962C8B-B14F-4D97-AF65-F5344CB8AC3E}">
        <p14:creationId xmlns:p14="http://schemas.microsoft.com/office/powerpoint/2010/main" val="224848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666</Words>
  <Application>Microsoft Office PowerPoint</Application>
  <PresentationFormat>Widescreen</PresentationFormat>
  <Paragraphs>32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Raleway</vt:lpstr>
      <vt:lpstr>Raleway Black</vt:lpstr>
      <vt:lpstr>Office Theme</vt:lpstr>
      <vt:lpstr>February 2023 10-minute meeting</vt:lpstr>
      <vt:lpstr>Agenda</vt:lpstr>
      <vt:lpstr>Elections</vt:lpstr>
      <vt:lpstr>BUDGET SEASON</vt:lpstr>
      <vt:lpstr>Advocating for  Public Education</vt:lpstr>
      <vt:lpstr>Negotiations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2023 10-minute meeting</dc:title>
  <dc:creator>Menas, Amanda [MD]</dc:creator>
  <cp:lastModifiedBy>Menas, Amanda [MD]</cp:lastModifiedBy>
  <cp:revision>3</cp:revision>
  <dcterms:created xsi:type="dcterms:W3CDTF">2023-02-01T16:37:21Z</dcterms:created>
  <dcterms:modified xsi:type="dcterms:W3CDTF">2023-02-03T20:45:52Z</dcterms:modified>
</cp:coreProperties>
</file>