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9" r:id="rId4"/>
    <p:sldId id="258" r:id="rId5"/>
    <p:sldId id="261" r:id="rId6"/>
    <p:sldId id="260" r:id="rId7"/>
    <p:sldId id="262" r:id="rId8"/>
    <p:sldId id="263" r:id="rId9"/>
    <p:sldId id="264"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BCE9"/>
    <a:srgbClr val="ADDF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378" autoAdjust="0"/>
  </p:normalViewPr>
  <p:slideViewPr>
    <p:cSldViewPr snapToGrid="0">
      <p:cViewPr>
        <p:scale>
          <a:sx n="75" d="100"/>
          <a:sy n="75" d="100"/>
        </p:scale>
        <p:origin x="384"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F380C-1206-40CE-8969-E8E603C2D404}"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CEFDB-B1CD-4035-8BA1-B17161FFB452}" type="slidenum">
              <a:rPr lang="en-US" smtClean="0"/>
              <a:t>‹#›</a:t>
            </a:fld>
            <a:endParaRPr lang="en-US"/>
          </a:p>
        </p:txBody>
      </p:sp>
    </p:spTree>
    <p:extLst>
      <p:ext uri="{BB962C8B-B14F-4D97-AF65-F5344CB8AC3E}">
        <p14:creationId xmlns:p14="http://schemas.microsoft.com/office/powerpoint/2010/main" val="31421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Raleway" pitchFamily="2" charset="0"/>
                <a:ea typeface="Calibri" panose="020F0502020204030204" pitchFamily="34" charset="0"/>
                <a:cs typeface="Calibri" panose="020F0502020204030204" pitchFamily="34" charset="0"/>
              </a:rPr>
              <a:t>Welcome to our October 10-minute meeting! Since last month, we’ve made huge strides on lowering Brightspace expectations, increasing pay for educators who are taking on additional work, and developing a partnership with Dr. Bedell. None of this is possible without the work of TAAAC members, so congratulations. We have a lot of work to do still but it’s a good start to a tough year.</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1</a:t>
            </a:fld>
            <a:endParaRPr lang="en-US"/>
          </a:p>
        </p:txBody>
      </p:sp>
    </p:spTree>
    <p:extLst>
      <p:ext uri="{BB962C8B-B14F-4D97-AF65-F5344CB8AC3E}">
        <p14:creationId xmlns:p14="http://schemas.microsoft.com/office/powerpoint/2010/main" val="60792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Raleway" pitchFamily="2" charset="0"/>
                <a:ea typeface="Calibri" panose="020F0502020204030204" pitchFamily="34" charset="0"/>
                <a:cs typeface="Calibri" panose="020F0502020204030204" pitchFamily="34" charset="0"/>
              </a:rPr>
              <a:t>Ending our meeting today with a reminder that if you are interested in taking on an additional leadership role, there are opportunities starting now! Positions are available for Secretary Treasurer, Board of Directors, MSEA and NEA Delegates. Nominations are open until December 10!</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10</a:t>
            </a:fld>
            <a:endParaRPr lang="en-US"/>
          </a:p>
        </p:txBody>
      </p:sp>
    </p:spTree>
    <p:extLst>
      <p:ext uri="{BB962C8B-B14F-4D97-AF65-F5344CB8AC3E}">
        <p14:creationId xmlns:p14="http://schemas.microsoft.com/office/powerpoint/2010/main" val="407589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Raleway" pitchFamily="2" charset="0"/>
                <a:ea typeface="Calibri" panose="020F0502020204030204" pitchFamily="34" charset="0"/>
                <a:cs typeface="Calibri" panose="020F0502020204030204" pitchFamily="34" charset="0"/>
              </a:rPr>
              <a:t>Quick agenda review: we’re less than one month away from the midterm election to we have updates on our get-out-the-vote efforts, as well as other advocacy including around Brightspace, the Blueprint, Bargaining, and finally our own union elections.</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2</a:t>
            </a:fld>
            <a:endParaRPr lang="en-US"/>
          </a:p>
        </p:txBody>
      </p:sp>
    </p:spTree>
    <p:extLst>
      <p:ext uri="{BB962C8B-B14F-4D97-AF65-F5344CB8AC3E}">
        <p14:creationId xmlns:p14="http://schemas.microsoft.com/office/powerpoint/2010/main" val="299836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Raleway" pitchFamily="2" charset="0"/>
                <a:ea typeface="Calibri" panose="020F0502020204030204" pitchFamily="34" charset="0"/>
                <a:cs typeface="Calibri" panose="020F0502020204030204" pitchFamily="34" charset="0"/>
              </a:rPr>
              <a:t>First up: We all know that decisions are made and elections are won by the people who show up. The people in this room, educators, are the people most likely to show up, because we show up for our students every day and we know that they are not able to advocate for themselves so it’s our job to do it for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Raleway" pitchFamily="2"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Raleway" pitchFamily="2" charset="0"/>
                <a:ea typeface="Calibri" panose="020F0502020204030204" pitchFamily="34" charset="0"/>
                <a:cs typeface="Calibri" panose="020F0502020204030204" pitchFamily="34" charset="0"/>
              </a:rPr>
              <a:t>By taking the vote pledge, you’re letting our union know if you plan to vote early, by mail, or on election day. This will help us all get the best information we need to make a decision on Election Day. AND WE GET FREE T-SHIRTS! Use the QR code to take the pledge.</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3</a:t>
            </a:fld>
            <a:endParaRPr lang="en-US"/>
          </a:p>
        </p:txBody>
      </p:sp>
    </p:spTree>
    <p:extLst>
      <p:ext uri="{BB962C8B-B14F-4D97-AF65-F5344CB8AC3E}">
        <p14:creationId xmlns:p14="http://schemas.microsoft.com/office/powerpoint/2010/main" val="402328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Raleway" pitchFamily="2" charset="0"/>
                <a:ea typeface="Calibri" panose="020F0502020204030204" pitchFamily="34" charset="0"/>
                <a:cs typeface="Calibri" panose="020F0502020204030204" pitchFamily="34" charset="0"/>
              </a:rPr>
              <a:t>Once you’ve taken the pledge, we need information about how to vote! If you’ve moved or need to update your registration, if you need to request a mail-in ballot or check transportation to your polling place, use the QR code here to make sure you’re ready to cast your ballot.</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4</a:t>
            </a:fld>
            <a:endParaRPr lang="en-US"/>
          </a:p>
        </p:txBody>
      </p:sp>
    </p:spTree>
    <p:extLst>
      <p:ext uri="{BB962C8B-B14F-4D97-AF65-F5344CB8AC3E}">
        <p14:creationId xmlns:p14="http://schemas.microsoft.com/office/powerpoint/2010/main" val="2054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Raleway" pitchFamily="2" charset="0"/>
                <a:ea typeface="Calibri" panose="020F0502020204030204" pitchFamily="34" charset="0"/>
                <a:cs typeface="Calibri" panose="020F0502020204030204" pitchFamily="34" charset="0"/>
              </a:rPr>
              <a:t>Our union has interviewed and collected information from all the candidates in the county executive, council, and state-wide races to recommend or endorse the best pro-public education candidates. The link from the previous slide will take you to meet candidates specific to Anne Arundel County, whereas this slide will take you to mdappleballot.org to ensure you are receiving information about educator-recommended candidates if you live and vote in other counties.</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5</a:t>
            </a:fld>
            <a:endParaRPr lang="en-US"/>
          </a:p>
        </p:txBody>
      </p:sp>
    </p:spTree>
    <p:extLst>
      <p:ext uri="{BB962C8B-B14F-4D97-AF65-F5344CB8AC3E}">
        <p14:creationId xmlns:p14="http://schemas.microsoft.com/office/powerpoint/2010/main" val="1482963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Raleway" pitchFamily="2" charset="0"/>
                <a:ea typeface="Calibri" panose="020F0502020204030204" pitchFamily="34" charset="0"/>
                <a:cs typeface="Calibri" panose="020F0502020204030204" pitchFamily="34" charset="0"/>
              </a:rPr>
              <a:t>After you have a plan and know the candidates, we can do our part to help others know who supports our public schools, students, and profession. There are opportunities every week to help get out the vote! First, we want everyone to wear your new I &lt;3 My Public School shirts on Tuesdays through election day. On Tuesdays we also have phone banking to support County Council Candidates. Every weekend there are door knocking activities as 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Raleway" pitchFamily="2" charset="0"/>
                <a:ea typeface="Calibri" panose="020F0502020204030204" pitchFamily="34" charset="0"/>
                <a:cs typeface="Calibri" panose="020F0502020204030204" pitchFamily="34" charset="0"/>
              </a:rPr>
              <a:t>If you are meeting before Friday, October 14 also mention:</a:t>
            </a:r>
            <a:r>
              <a:rPr lang="en-US" sz="1800" dirty="0">
                <a:effectLst/>
                <a:latin typeface="Raleway" pitchFamily="2" charset="0"/>
                <a:ea typeface="Calibri" panose="020F0502020204030204" pitchFamily="34" charset="0"/>
                <a:cs typeface="Calibri" panose="020F0502020204030204" pitchFamily="34" charset="0"/>
              </a:rPr>
              <a:t> This Friday, TAAAC members will also be supporting a “voter-cade” to get out the vote in predominantly Black and Brown communities. We want to help make voting accessible as possible for as many people as possible!</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6</a:t>
            </a:fld>
            <a:endParaRPr lang="en-US"/>
          </a:p>
        </p:txBody>
      </p:sp>
    </p:spTree>
    <p:extLst>
      <p:ext uri="{BB962C8B-B14F-4D97-AF65-F5344CB8AC3E}">
        <p14:creationId xmlns:p14="http://schemas.microsoft.com/office/powerpoint/2010/main" val="265573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Raleway" pitchFamily="2" charset="0"/>
                <a:ea typeface="Calibri" panose="020F0502020204030204" pitchFamily="34" charset="0"/>
                <a:cs typeface="Calibri" panose="020F0502020204030204" pitchFamily="34" charset="0"/>
              </a:rPr>
              <a:t>Finally for our election round up, are apple ballots. Educators are some of the most trusted members of any community, and apple ballots are our tool to help voters make decisions on election day. We pass out lists of educator-recommended candidates at polling places on Tuesday, November 8.</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7</a:t>
            </a:fld>
            <a:endParaRPr lang="en-US"/>
          </a:p>
        </p:txBody>
      </p:sp>
    </p:spTree>
    <p:extLst>
      <p:ext uri="{BB962C8B-B14F-4D97-AF65-F5344CB8AC3E}">
        <p14:creationId xmlns:p14="http://schemas.microsoft.com/office/powerpoint/2010/main" val="17536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Raleway" pitchFamily="2" charset="0"/>
                <a:ea typeface="Calibri" panose="020F0502020204030204" pitchFamily="34" charset="0"/>
                <a:cs typeface="Calibri" panose="020F0502020204030204" pitchFamily="34" charset="0"/>
              </a:rPr>
              <a:t>Moving on from election work, we’re also continuing our advocacy in Anne Arundel and across the state to ensure the Blueprint is implemented equitably and effectively. To learn more, we’re hosting an overview training on Thursday, October 27 as a refresher on the legislation. Use the QR code to RSVP.</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8</a:t>
            </a:fld>
            <a:endParaRPr lang="en-US"/>
          </a:p>
        </p:txBody>
      </p:sp>
    </p:spTree>
    <p:extLst>
      <p:ext uri="{BB962C8B-B14F-4D97-AF65-F5344CB8AC3E}">
        <p14:creationId xmlns:p14="http://schemas.microsoft.com/office/powerpoint/2010/main" val="330285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Raleway" pitchFamily="2" charset="0"/>
                <a:ea typeface="Calibri" panose="020F0502020204030204" pitchFamily="34" charset="0"/>
                <a:cs typeface="Calibri" panose="020F0502020204030204" pitchFamily="34" charset="0"/>
              </a:rPr>
              <a:t>Over the last month, we submit our feedback to our bargaining team about what is most important to us as they head back to the table this year. New members applied to the team and you can see both our representatives as well as our union’s top priorities in the bargaining survey with the QR code here. As a reminder, there are limited reopeners to our contract this year which means we will only be negotiating: Salary, healthcare, Blueprint implementation through FY24, the MOU for substitute coverage, and one additional reopener per party. Stay tuned for more information.</a:t>
            </a:r>
            <a:endParaRPr lang="en-US" dirty="0"/>
          </a:p>
        </p:txBody>
      </p:sp>
      <p:sp>
        <p:nvSpPr>
          <p:cNvPr id="4" name="Slide Number Placeholder 3"/>
          <p:cNvSpPr>
            <a:spLocks noGrp="1"/>
          </p:cNvSpPr>
          <p:nvPr>
            <p:ph type="sldNum" sz="quarter" idx="5"/>
          </p:nvPr>
        </p:nvSpPr>
        <p:spPr/>
        <p:txBody>
          <a:bodyPr/>
          <a:lstStyle/>
          <a:p>
            <a:fld id="{F73CEFDB-B1CD-4035-8BA1-B17161FFB452}" type="slidenum">
              <a:rPr lang="en-US" smtClean="0"/>
              <a:t>9</a:t>
            </a:fld>
            <a:endParaRPr lang="en-US"/>
          </a:p>
        </p:txBody>
      </p:sp>
    </p:spTree>
    <p:extLst>
      <p:ext uri="{BB962C8B-B14F-4D97-AF65-F5344CB8AC3E}">
        <p14:creationId xmlns:p14="http://schemas.microsoft.com/office/powerpoint/2010/main" val="368327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294D7-3FBC-A22C-6BC6-AD3F853E0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436642-C437-EB69-EF51-D01A4C00D6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0DE7D4-78A9-311A-4F1E-FD62001ABB71}"/>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5" name="Footer Placeholder 4">
            <a:extLst>
              <a:ext uri="{FF2B5EF4-FFF2-40B4-BE49-F238E27FC236}">
                <a16:creationId xmlns:a16="http://schemas.microsoft.com/office/drawing/2014/main" id="{AA191F66-3724-5003-C2AC-8AAD7B6A5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57BA8-3109-FD73-495E-C14FE824E583}"/>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428704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AC752-E1ED-609E-ED7A-68E5F9DCD1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30266A-EFDA-E290-F410-ED8F75CDE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277F7-64B8-14F3-C862-04A13227AA1B}"/>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5" name="Footer Placeholder 4">
            <a:extLst>
              <a:ext uri="{FF2B5EF4-FFF2-40B4-BE49-F238E27FC236}">
                <a16:creationId xmlns:a16="http://schemas.microsoft.com/office/drawing/2014/main" id="{B9662DB6-F81C-4335-91AA-8065B522D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97EF4-64B0-4B21-A958-DA0598A13E56}"/>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152317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3F727-D32A-8BAD-3143-936EE9C876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DBE141-7D4F-70DE-19B2-9492FAF74D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CC132-7B7A-76AC-FE06-0574D1731C62}"/>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5" name="Footer Placeholder 4">
            <a:extLst>
              <a:ext uri="{FF2B5EF4-FFF2-40B4-BE49-F238E27FC236}">
                <a16:creationId xmlns:a16="http://schemas.microsoft.com/office/drawing/2014/main" id="{0BA89207-F643-EAAD-CF04-8F2A2E365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E53E3-F714-11D4-0121-11A160A65BDB}"/>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77282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03930-5838-CE70-4310-CE775C994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06A61-97AD-817B-70CD-61F9B966F8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39D4E-0328-E606-28BD-1362579DC65E}"/>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5" name="Footer Placeholder 4">
            <a:extLst>
              <a:ext uri="{FF2B5EF4-FFF2-40B4-BE49-F238E27FC236}">
                <a16:creationId xmlns:a16="http://schemas.microsoft.com/office/drawing/2014/main" id="{D3E9C200-1F90-F651-3E74-9EDA3603A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D51D3-9B35-B844-0BFD-CC62D5D68F7B}"/>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1565082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A0E7-32C3-BD2A-FFE3-1BAEDDC384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AE5978-7218-7FFF-71C1-36B6C0AB53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9339B-87BE-4939-54BA-E77693912596}"/>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5" name="Footer Placeholder 4">
            <a:extLst>
              <a:ext uri="{FF2B5EF4-FFF2-40B4-BE49-F238E27FC236}">
                <a16:creationId xmlns:a16="http://schemas.microsoft.com/office/drawing/2014/main" id="{91726A78-F3E9-D2B7-B7DC-5CD3739AD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216A3-7B95-5BEA-8911-C94B1864ED9A}"/>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2072674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FFAD-B062-2539-8252-36013AE235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C5AD41-AE56-BF96-20AA-8764576E47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A6D77-8D59-90A8-5711-ED7EB5316B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47F633-99DE-C936-434E-9069D5B6DCED}"/>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6" name="Footer Placeholder 5">
            <a:extLst>
              <a:ext uri="{FF2B5EF4-FFF2-40B4-BE49-F238E27FC236}">
                <a16:creationId xmlns:a16="http://schemas.microsoft.com/office/drawing/2014/main" id="{245A1407-341B-6378-2EAC-BB4F8CD4B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95FB8-54AB-5121-EDBD-310CC4EC2D6E}"/>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420295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8A16-FEBD-5162-7C1F-CDAE83A692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732899-1B82-2F8C-A80A-13C9908365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4D94B2-FAE9-8501-DBAD-BC295E4340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DA70A7-C5E3-86E2-4D93-72DBEFC3B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025BB-1BE9-CEB0-712D-98900572A9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5C3BCD-791A-36FF-2025-CF9EF270A32E}"/>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8" name="Footer Placeholder 7">
            <a:extLst>
              <a:ext uri="{FF2B5EF4-FFF2-40B4-BE49-F238E27FC236}">
                <a16:creationId xmlns:a16="http://schemas.microsoft.com/office/drawing/2014/main" id="{D4D99FFC-49E8-877B-7045-9025EA9C7D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99E152-450C-CBE9-4497-A69117DE0686}"/>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10618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F2D4-C593-FBC0-4951-36DC130886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B3AE17-1495-6B7C-F89C-71EB04325116}"/>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4" name="Footer Placeholder 3">
            <a:extLst>
              <a:ext uri="{FF2B5EF4-FFF2-40B4-BE49-F238E27FC236}">
                <a16:creationId xmlns:a16="http://schemas.microsoft.com/office/drawing/2014/main" id="{0F58D070-85E7-12D2-CA40-B4A745EF82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738029-58FE-95E0-A674-F4B6F2CCC702}"/>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75550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1C9F73-15AC-8309-1965-7E27B1B8049F}"/>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3" name="Footer Placeholder 2">
            <a:extLst>
              <a:ext uri="{FF2B5EF4-FFF2-40B4-BE49-F238E27FC236}">
                <a16:creationId xmlns:a16="http://schemas.microsoft.com/office/drawing/2014/main" id="{0E935318-D8BE-7623-0173-2740AA4226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965458-0CEA-530A-2DB6-836DFDAC54CB}"/>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3737826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917E-9BAD-EF33-743A-F13535AE4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86C127-77BB-1A8C-A5F5-96AA4A9C9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8202FA-7F1D-C7A5-D971-D15729466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AB49B-92AC-3737-90E8-4F18C03B5A6A}"/>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6" name="Footer Placeholder 5">
            <a:extLst>
              <a:ext uri="{FF2B5EF4-FFF2-40B4-BE49-F238E27FC236}">
                <a16:creationId xmlns:a16="http://schemas.microsoft.com/office/drawing/2014/main" id="{87566471-D89E-4203-C659-0F9F776DF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B83A8-CFDD-3A39-FC56-576C2403C8F8}"/>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208208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758D-8FBE-5C94-D0A2-F41D51CAA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D2C1C-4922-DF03-A535-B73B97752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14389-3BA1-5FAB-4B61-B860D51F4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BC1640-A98F-3F87-D6F2-DEA8509979C0}"/>
              </a:ext>
            </a:extLst>
          </p:cNvPr>
          <p:cNvSpPr>
            <a:spLocks noGrp="1"/>
          </p:cNvSpPr>
          <p:nvPr>
            <p:ph type="dt" sz="half" idx="10"/>
          </p:nvPr>
        </p:nvSpPr>
        <p:spPr/>
        <p:txBody>
          <a:bodyPr/>
          <a:lstStyle/>
          <a:p>
            <a:fld id="{02587EE2-C6A7-4B3F-9BF2-F26F848B8010}" type="datetimeFigureOut">
              <a:rPr lang="en-US" smtClean="0"/>
              <a:t>10/4/2022</a:t>
            </a:fld>
            <a:endParaRPr lang="en-US"/>
          </a:p>
        </p:txBody>
      </p:sp>
      <p:sp>
        <p:nvSpPr>
          <p:cNvPr id="6" name="Footer Placeholder 5">
            <a:extLst>
              <a:ext uri="{FF2B5EF4-FFF2-40B4-BE49-F238E27FC236}">
                <a16:creationId xmlns:a16="http://schemas.microsoft.com/office/drawing/2014/main" id="{87CFE3B0-B226-D702-FEBF-1EC88A093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EF5DF-062A-3E0C-B6FA-EACF61A394BC}"/>
              </a:ext>
            </a:extLst>
          </p:cNvPr>
          <p:cNvSpPr>
            <a:spLocks noGrp="1"/>
          </p:cNvSpPr>
          <p:nvPr>
            <p:ph type="sldNum" sz="quarter" idx="12"/>
          </p:nvPr>
        </p:nvSpPr>
        <p:spPr/>
        <p:txBody>
          <a:bodyPr/>
          <a:lstStyle/>
          <a:p>
            <a:fld id="{94249383-2BF5-4085-8EB9-C88F31C77DDB}" type="slidenum">
              <a:rPr lang="en-US" smtClean="0"/>
              <a:t>‹#›</a:t>
            </a:fld>
            <a:endParaRPr lang="en-US"/>
          </a:p>
        </p:txBody>
      </p:sp>
    </p:spTree>
    <p:extLst>
      <p:ext uri="{BB962C8B-B14F-4D97-AF65-F5344CB8AC3E}">
        <p14:creationId xmlns:p14="http://schemas.microsoft.com/office/powerpoint/2010/main" val="322505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9E846-79D2-3869-A0B1-AA0B761904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317F85-BAA3-E18F-919B-95B7620FE7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96DA2-E2F6-2106-FBE5-2211D1A1B7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87EE2-C6A7-4B3F-9BF2-F26F848B8010}" type="datetimeFigureOut">
              <a:rPr lang="en-US" smtClean="0"/>
              <a:t>10/4/2022</a:t>
            </a:fld>
            <a:endParaRPr lang="en-US"/>
          </a:p>
        </p:txBody>
      </p:sp>
      <p:sp>
        <p:nvSpPr>
          <p:cNvPr id="5" name="Footer Placeholder 4">
            <a:extLst>
              <a:ext uri="{FF2B5EF4-FFF2-40B4-BE49-F238E27FC236}">
                <a16:creationId xmlns:a16="http://schemas.microsoft.com/office/drawing/2014/main" id="{1FA88B50-35A2-D8EB-309F-4D3444027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B67A24-86C2-D6A7-45CB-478FBC279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49383-2BF5-4085-8EB9-C88F31C77DDB}" type="slidenum">
              <a:rPr lang="en-US" smtClean="0"/>
              <a:t>‹#›</a:t>
            </a:fld>
            <a:endParaRPr lang="en-US"/>
          </a:p>
        </p:txBody>
      </p:sp>
    </p:spTree>
    <p:extLst>
      <p:ext uri="{BB962C8B-B14F-4D97-AF65-F5344CB8AC3E}">
        <p14:creationId xmlns:p14="http://schemas.microsoft.com/office/powerpoint/2010/main" val="2663171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2.png"/><Relationship Id="rId4" Type="http://schemas.openxmlformats.org/officeDocument/2006/relationships/image" Target="../media/image9.jp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y be an image of 5 people, people standing and outdoors">
            <a:extLst>
              <a:ext uri="{FF2B5EF4-FFF2-40B4-BE49-F238E27FC236}">
                <a16:creationId xmlns:a16="http://schemas.microsoft.com/office/drawing/2014/main" id="{2D37E210-3FE0-E68A-D8FB-1A5A1FF8CD9D}"/>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4554" b="1044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D3779D-3D2E-A274-A9C0-CF35734D0466}"/>
              </a:ext>
            </a:extLst>
          </p:cNvPr>
          <p:cNvSpPr>
            <a:spLocks noGrp="1"/>
          </p:cNvSpPr>
          <p:nvPr>
            <p:ph type="ctrTitle"/>
          </p:nvPr>
        </p:nvSpPr>
        <p:spPr>
          <a:xfrm>
            <a:off x="1524000" y="1122362"/>
            <a:ext cx="9144000" cy="2900518"/>
          </a:xfrm>
        </p:spPr>
        <p:txBody>
          <a:bodyPr>
            <a:normAutofit/>
          </a:bodyPr>
          <a:lstStyle/>
          <a:p>
            <a:r>
              <a:rPr lang="en-US" sz="6600" dirty="0">
                <a:solidFill>
                  <a:srgbClr val="FFFFFF"/>
                </a:solidFill>
                <a:latin typeface="Raleway Black" pitchFamily="2" charset="0"/>
              </a:rPr>
              <a:t>10-MINIUTE MEETING</a:t>
            </a:r>
          </a:p>
        </p:txBody>
      </p:sp>
      <p:sp>
        <p:nvSpPr>
          <p:cNvPr id="3" name="Subtitle 2">
            <a:extLst>
              <a:ext uri="{FF2B5EF4-FFF2-40B4-BE49-F238E27FC236}">
                <a16:creationId xmlns:a16="http://schemas.microsoft.com/office/drawing/2014/main" id="{48F09800-CC1B-6AB0-E85B-1BF40C3F05B5}"/>
              </a:ext>
            </a:extLst>
          </p:cNvPr>
          <p:cNvSpPr>
            <a:spLocks noGrp="1"/>
          </p:cNvSpPr>
          <p:nvPr>
            <p:ph type="subTitle" idx="1"/>
          </p:nvPr>
        </p:nvSpPr>
        <p:spPr>
          <a:xfrm>
            <a:off x="1524000" y="4159404"/>
            <a:ext cx="9144000" cy="1098395"/>
          </a:xfrm>
        </p:spPr>
        <p:txBody>
          <a:bodyPr>
            <a:normAutofit/>
          </a:bodyPr>
          <a:lstStyle/>
          <a:p>
            <a:r>
              <a:rPr lang="en-US" sz="3200" b="1" dirty="0">
                <a:solidFill>
                  <a:srgbClr val="FFFFFF"/>
                </a:solidFill>
                <a:latin typeface="Raleway" pitchFamily="2" charset="0"/>
              </a:rPr>
              <a:t>October 2022</a:t>
            </a:r>
          </a:p>
        </p:txBody>
      </p:sp>
      <p:pic>
        <p:nvPicPr>
          <p:cNvPr id="5" name="Picture 4" descr="A picture containing shape&#10;&#10;Description automatically generated">
            <a:extLst>
              <a:ext uri="{FF2B5EF4-FFF2-40B4-BE49-F238E27FC236}">
                <a16:creationId xmlns:a16="http://schemas.microsoft.com/office/drawing/2014/main" id="{C7ED014E-72A8-E928-E14A-7BFEB499B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710" y="1"/>
            <a:ext cx="1600200" cy="1600200"/>
          </a:xfrm>
          <a:prstGeom prst="rect">
            <a:avLst/>
          </a:prstGeom>
        </p:spPr>
      </p:pic>
    </p:spTree>
    <p:extLst>
      <p:ext uri="{BB962C8B-B14F-4D97-AF65-F5344CB8AC3E}">
        <p14:creationId xmlns:p14="http://schemas.microsoft.com/office/powerpoint/2010/main" val="13813087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wo people holding papers&#10;&#10;Description automatically generated with medium confidence">
            <a:extLst>
              <a:ext uri="{FF2B5EF4-FFF2-40B4-BE49-F238E27FC236}">
                <a16:creationId xmlns:a16="http://schemas.microsoft.com/office/drawing/2014/main" id="{EFED5F64-7F68-8C6E-BC50-C6D1B62DCB84}"/>
              </a:ext>
            </a:extLst>
          </p:cNvPr>
          <p:cNvPicPr>
            <a:picLocks noChangeAspect="1"/>
          </p:cNvPicPr>
          <p:nvPr/>
        </p:nvPicPr>
        <p:blipFill rotWithShape="1">
          <a:blip r:embed="rId3">
            <a:extLst>
              <a:ext uri="{28A0092B-C50C-407E-A947-70E740481C1C}">
                <a14:useLocalDpi xmlns:a14="http://schemas.microsoft.com/office/drawing/2010/main" val="0"/>
              </a:ext>
            </a:extLst>
          </a:blip>
          <a:srcRect t="4614" b="3576"/>
          <a:stretch/>
        </p:blipFill>
        <p:spPr>
          <a:xfrm>
            <a:off x="-737423"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39B32-925B-0D12-560D-73047305FB9C}"/>
              </a:ext>
            </a:extLst>
          </p:cNvPr>
          <p:cNvSpPr>
            <a:spLocks noGrp="1"/>
          </p:cNvSpPr>
          <p:nvPr>
            <p:ph type="title"/>
          </p:nvPr>
        </p:nvSpPr>
        <p:spPr>
          <a:xfrm>
            <a:off x="4011561" y="365125"/>
            <a:ext cx="7342239" cy="1899912"/>
          </a:xfrm>
        </p:spPr>
        <p:txBody>
          <a:bodyPr>
            <a:normAutofit/>
          </a:bodyPr>
          <a:lstStyle/>
          <a:p>
            <a:r>
              <a:rPr lang="en-US" sz="6000" dirty="0">
                <a:latin typeface="Raleway Black" pitchFamily="2" charset="0"/>
              </a:rPr>
              <a:t>TAAAC ELECTIONS</a:t>
            </a:r>
          </a:p>
        </p:txBody>
      </p:sp>
      <p:sp>
        <p:nvSpPr>
          <p:cNvPr id="3" name="Content Placeholder 2">
            <a:extLst>
              <a:ext uri="{FF2B5EF4-FFF2-40B4-BE49-F238E27FC236}">
                <a16:creationId xmlns:a16="http://schemas.microsoft.com/office/drawing/2014/main" id="{D73095B3-89A0-E172-56FA-54A32739AA54}"/>
              </a:ext>
            </a:extLst>
          </p:cNvPr>
          <p:cNvSpPr>
            <a:spLocks noGrp="1"/>
          </p:cNvSpPr>
          <p:nvPr>
            <p:ph idx="1"/>
          </p:nvPr>
        </p:nvSpPr>
        <p:spPr>
          <a:xfrm>
            <a:off x="5663381" y="2037463"/>
            <a:ext cx="5690419" cy="3911926"/>
          </a:xfrm>
        </p:spPr>
        <p:txBody>
          <a:bodyPr>
            <a:normAutofit/>
          </a:bodyPr>
          <a:lstStyle/>
          <a:p>
            <a:pPr marL="0" indent="0">
              <a:buNone/>
            </a:pPr>
            <a:r>
              <a:rPr lang="en-US" dirty="0">
                <a:latin typeface="Raleway" pitchFamily="2" charset="0"/>
              </a:rPr>
              <a:t>Secretary Treasurer</a:t>
            </a:r>
          </a:p>
          <a:p>
            <a:pPr marL="0" indent="0">
              <a:buNone/>
            </a:pPr>
            <a:r>
              <a:rPr lang="en-US" dirty="0">
                <a:latin typeface="Raleway" pitchFamily="2" charset="0"/>
              </a:rPr>
              <a:t>Board of Directors</a:t>
            </a:r>
          </a:p>
          <a:p>
            <a:pPr marL="0" indent="0">
              <a:buNone/>
            </a:pPr>
            <a:r>
              <a:rPr lang="en-US" dirty="0">
                <a:latin typeface="Raleway" pitchFamily="2" charset="0"/>
              </a:rPr>
              <a:t>MSEA Delegate</a:t>
            </a:r>
          </a:p>
          <a:p>
            <a:pPr marL="0" indent="0">
              <a:buNone/>
            </a:pPr>
            <a:r>
              <a:rPr lang="en-US" dirty="0">
                <a:latin typeface="Raleway" pitchFamily="2" charset="0"/>
              </a:rPr>
              <a:t>NEA Delegate</a:t>
            </a:r>
          </a:p>
          <a:p>
            <a:pPr marL="0" indent="0">
              <a:buNone/>
            </a:pPr>
            <a:endParaRPr lang="en-US" b="1" dirty="0">
              <a:latin typeface="Raleway" pitchFamily="2" charset="0"/>
            </a:endParaRPr>
          </a:p>
          <a:p>
            <a:pPr marL="0" indent="0">
              <a:buNone/>
            </a:pPr>
            <a:r>
              <a:rPr lang="en-US" b="1" dirty="0">
                <a:latin typeface="Raleway" pitchFamily="2" charset="0"/>
              </a:rPr>
              <a:t>Deadline: </a:t>
            </a:r>
          </a:p>
          <a:p>
            <a:pPr marL="0" indent="0">
              <a:buNone/>
            </a:pPr>
            <a:r>
              <a:rPr lang="en-US" b="1" dirty="0">
                <a:latin typeface="Raleway" pitchFamily="2" charset="0"/>
              </a:rPr>
              <a:t>December 10, 2022</a:t>
            </a:r>
          </a:p>
        </p:txBody>
      </p:sp>
      <p:pic>
        <p:nvPicPr>
          <p:cNvPr id="10" name="Picture 9" descr="Qr code&#10;&#10;Description automatically generated">
            <a:extLst>
              <a:ext uri="{FF2B5EF4-FFF2-40B4-BE49-F238E27FC236}">
                <a16:creationId xmlns:a16="http://schemas.microsoft.com/office/drawing/2014/main" id="{65352375-6D2C-0D9F-8BDA-EAB6134DA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7121" y="2844442"/>
            <a:ext cx="3104947" cy="3104947"/>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BBEF52C3-DC16-163F-ACF6-656CE202D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0" y="0"/>
            <a:ext cx="1600200" cy="1600200"/>
          </a:xfrm>
          <a:prstGeom prst="rect">
            <a:avLst/>
          </a:prstGeom>
        </p:spPr>
      </p:pic>
    </p:spTree>
    <p:extLst>
      <p:ext uri="{BB962C8B-B14F-4D97-AF65-F5344CB8AC3E}">
        <p14:creationId xmlns:p14="http://schemas.microsoft.com/office/powerpoint/2010/main" val="293147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utside&#10;&#10;Description automatically generated with medium confidence">
            <a:extLst>
              <a:ext uri="{FF2B5EF4-FFF2-40B4-BE49-F238E27FC236}">
                <a16:creationId xmlns:a16="http://schemas.microsoft.com/office/drawing/2014/main" id="{D2A921EB-F2AC-D70C-259E-3380D42D8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52" y="-1"/>
            <a:ext cx="12742608" cy="9556956"/>
          </a:xfrm>
          <a:prstGeom prst="rect">
            <a:avLst/>
          </a:prstGeom>
        </p:spPr>
      </p:pic>
      <p:sp>
        <p:nvSpPr>
          <p:cNvPr id="2" name="Title 1">
            <a:extLst>
              <a:ext uri="{FF2B5EF4-FFF2-40B4-BE49-F238E27FC236}">
                <a16:creationId xmlns:a16="http://schemas.microsoft.com/office/drawing/2014/main" id="{ADD30BD1-FA65-60E7-C701-F0CD5D092524}"/>
              </a:ext>
            </a:extLst>
          </p:cNvPr>
          <p:cNvSpPr>
            <a:spLocks noGrp="1"/>
          </p:cNvSpPr>
          <p:nvPr>
            <p:ph type="ctrTitle"/>
          </p:nvPr>
        </p:nvSpPr>
        <p:spPr>
          <a:xfrm>
            <a:off x="1524000" y="1"/>
            <a:ext cx="9144000" cy="48669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noAutofit/>
          </a:bodyPr>
          <a:lstStyle/>
          <a:p>
            <a:r>
              <a:rPr lang="en-US" sz="9600" dirty="0">
                <a:solidFill>
                  <a:schemeClr val="bg1"/>
                </a:solidFill>
                <a:latin typeface="Raleway Black" pitchFamily="2" charset="0"/>
              </a:rPr>
              <a:t>QUESTIONS?</a:t>
            </a:r>
          </a:p>
        </p:txBody>
      </p:sp>
      <p:pic>
        <p:nvPicPr>
          <p:cNvPr id="6" name="Picture 5" descr="A picture containing shape&#10;&#10;Description automatically generated">
            <a:extLst>
              <a:ext uri="{FF2B5EF4-FFF2-40B4-BE49-F238E27FC236}">
                <a16:creationId xmlns:a16="http://schemas.microsoft.com/office/drawing/2014/main" id="{290A6003-0EC1-5D35-54AA-E83B10584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710" y="1"/>
            <a:ext cx="1600200" cy="1600200"/>
          </a:xfrm>
          <a:prstGeom prst="rect">
            <a:avLst/>
          </a:prstGeom>
        </p:spPr>
      </p:pic>
    </p:spTree>
    <p:extLst>
      <p:ext uri="{BB962C8B-B14F-4D97-AF65-F5344CB8AC3E}">
        <p14:creationId xmlns:p14="http://schemas.microsoft.com/office/powerpoint/2010/main" val="3779322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8DCC44-B2AD-6982-4C26-637D5A589802}"/>
              </a:ext>
            </a:extLst>
          </p:cNvPr>
          <p:cNvSpPr>
            <a:spLocks noGrp="1"/>
          </p:cNvSpPr>
          <p:nvPr>
            <p:ph type="title"/>
          </p:nvPr>
        </p:nvSpPr>
        <p:spPr>
          <a:xfrm>
            <a:off x="838199" y="548464"/>
            <a:ext cx="3807187" cy="2228074"/>
          </a:xfrm>
        </p:spPr>
        <p:txBody>
          <a:bodyPr>
            <a:normAutofit/>
          </a:bodyPr>
          <a:lstStyle/>
          <a:p>
            <a:r>
              <a:rPr lang="en-US" sz="6600" dirty="0">
                <a:latin typeface="Raleway Black" pitchFamily="2" charset="0"/>
              </a:rPr>
              <a:t>AGENDA</a:t>
            </a:r>
          </a:p>
        </p:txBody>
      </p:sp>
      <p:sp>
        <p:nvSpPr>
          <p:cNvPr id="3" name="Content Placeholder 2">
            <a:extLst>
              <a:ext uri="{FF2B5EF4-FFF2-40B4-BE49-F238E27FC236}">
                <a16:creationId xmlns:a16="http://schemas.microsoft.com/office/drawing/2014/main" id="{63201F15-DD45-5DBD-BDD4-54E2206413AE}"/>
              </a:ext>
            </a:extLst>
          </p:cNvPr>
          <p:cNvSpPr>
            <a:spLocks noGrp="1"/>
          </p:cNvSpPr>
          <p:nvPr>
            <p:ph idx="1"/>
          </p:nvPr>
        </p:nvSpPr>
        <p:spPr>
          <a:xfrm>
            <a:off x="838201" y="2509737"/>
            <a:ext cx="3799425" cy="3595784"/>
          </a:xfrm>
        </p:spPr>
        <p:txBody>
          <a:bodyPr>
            <a:normAutofit/>
          </a:bodyPr>
          <a:lstStyle/>
          <a:p>
            <a:r>
              <a:rPr lang="en-US" sz="3200" dirty="0">
                <a:latin typeface="Raleway" pitchFamily="2" charset="0"/>
              </a:rPr>
              <a:t>Get out the Vote</a:t>
            </a:r>
          </a:p>
          <a:p>
            <a:r>
              <a:rPr lang="en-US" sz="3200" dirty="0">
                <a:latin typeface="Raleway" pitchFamily="2" charset="0"/>
              </a:rPr>
              <a:t>Blueprint</a:t>
            </a:r>
          </a:p>
          <a:p>
            <a:r>
              <a:rPr lang="en-US" sz="3200" dirty="0">
                <a:latin typeface="Raleway" pitchFamily="2" charset="0"/>
              </a:rPr>
              <a:t>Bargaining</a:t>
            </a:r>
          </a:p>
          <a:p>
            <a:r>
              <a:rPr lang="en-US" sz="3200" dirty="0">
                <a:latin typeface="Raleway" pitchFamily="2" charset="0"/>
              </a:rPr>
              <a:t>Elections</a:t>
            </a:r>
          </a:p>
        </p:txBody>
      </p:sp>
      <p:pic>
        <p:nvPicPr>
          <p:cNvPr id="4" name="Picture 2" descr="IMG_1006">
            <a:extLst>
              <a:ext uri="{FF2B5EF4-FFF2-40B4-BE49-F238E27FC236}">
                <a16:creationId xmlns:a16="http://schemas.microsoft.com/office/drawing/2014/main" id="{5A3BFD34-F338-905E-2980-D1E1F733B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0" r="16911"/>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567D339F-EC07-213C-6905-0FD383686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 y="5257800"/>
            <a:ext cx="1600200" cy="1600200"/>
          </a:xfrm>
          <a:prstGeom prst="rect">
            <a:avLst/>
          </a:prstGeom>
        </p:spPr>
      </p:pic>
    </p:spTree>
    <p:extLst>
      <p:ext uri="{BB962C8B-B14F-4D97-AF65-F5344CB8AC3E}">
        <p14:creationId xmlns:p14="http://schemas.microsoft.com/office/powerpoint/2010/main" val="3707212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y be an image of 4 people and text">
            <a:extLst>
              <a:ext uri="{FF2B5EF4-FFF2-40B4-BE49-F238E27FC236}">
                <a16:creationId xmlns:a16="http://schemas.microsoft.com/office/drawing/2014/main" id="{223FE7D0-1594-DF8F-EECF-4ABB423637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736" t="12381" r="14597" b="19298"/>
          <a:stretch/>
        </p:blipFill>
        <p:spPr bwMode="auto">
          <a:xfrm>
            <a:off x="1" y="0"/>
            <a:ext cx="12232796" cy="74921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D91718-EE0F-1AE9-4A59-71EE9C854DA9}"/>
              </a:ext>
            </a:extLst>
          </p:cNvPr>
          <p:cNvSpPr>
            <a:spLocks noGrp="1"/>
          </p:cNvSpPr>
          <p:nvPr>
            <p:ph type="title"/>
          </p:nvPr>
        </p:nvSpPr>
        <p:spPr>
          <a:xfrm>
            <a:off x="838200" y="462402"/>
            <a:ext cx="6128426" cy="1325563"/>
          </a:xfrm>
          <a:solidFill>
            <a:schemeClr val="accent2"/>
          </a:solidFill>
        </p:spPr>
        <p:txBody>
          <a:bodyPr>
            <a:normAutofit/>
          </a:bodyPr>
          <a:lstStyle/>
          <a:p>
            <a:pPr algn="ctr"/>
            <a:r>
              <a:rPr lang="en-US" sz="6600" dirty="0">
                <a:solidFill>
                  <a:schemeClr val="bg1"/>
                </a:solidFill>
                <a:latin typeface="Raleway Black" pitchFamily="2" charset="0"/>
              </a:rPr>
              <a:t>VOTE PLEDGE</a:t>
            </a:r>
          </a:p>
        </p:txBody>
      </p:sp>
      <p:pic>
        <p:nvPicPr>
          <p:cNvPr id="5" name="Content Placeholder 4" descr="Qr code&#10;&#10;Description automatically generated">
            <a:extLst>
              <a:ext uri="{FF2B5EF4-FFF2-40B4-BE49-F238E27FC236}">
                <a16:creationId xmlns:a16="http://schemas.microsoft.com/office/drawing/2014/main" id="{5282C56D-72D2-3278-2EB9-43CCA5DE867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1968450"/>
            <a:ext cx="4286250" cy="4286250"/>
          </a:xfrm>
        </p:spPr>
      </p:pic>
      <p:pic>
        <p:nvPicPr>
          <p:cNvPr id="6" name="Picture 5" descr="A picture containing shape&#10;&#10;Description automatically generated">
            <a:extLst>
              <a:ext uri="{FF2B5EF4-FFF2-40B4-BE49-F238E27FC236}">
                <a16:creationId xmlns:a16="http://schemas.microsoft.com/office/drawing/2014/main" id="{487F8093-AC7E-3BBB-8CEF-9B20904EC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97" y="187765"/>
            <a:ext cx="1600200" cy="1600200"/>
          </a:xfrm>
          <a:prstGeom prst="rect">
            <a:avLst/>
          </a:prstGeom>
        </p:spPr>
      </p:pic>
    </p:spTree>
    <p:extLst>
      <p:ext uri="{BB962C8B-B14F-4D97-AF65-F5344CB8AC3E}">
        <p14:creationId xmlns:p14="http://schemas.microsoft.com/office/powerpoint/2010/main" val="380426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DDFFA"/>
        </a:solidFill>
        <a:effectLst/>
      </p:bgPr>
    </p:bg>
    <p:spTree>
      <p:nvGrpSpPr>
        <p:cNvPr id="1" name=""/>
        <p:cNvGrpSpPr/>
        <p:nvPr/>
      </p:nvGrpSpPr>
      <p:grpSpPr>
        <a:xfrm>
          <a:off x="0" y="0"/>
          <a:ext cx="0" cy="0"/>
          <a:chOff x="0" y="0"/>
          <a:chExt cx="0" cy="0"/>
        </a:xfrm>
      </p:grpSpPr>
      <p:pic>
        <p:nvPicPr>
          <p:cNvPr id="7" name="Content Placeholder 6" descr="Qr code&#10;&#10;Description automatically generated">
            <a:extLst>
              <a:ext uri="{FF2B5EF4-FFF2-40B4-BE49-F238E27FC236}">
                <a16:creationId xmlns:a16="http://schemas.microsoft.com/office/drawing/2014/main" id="{AD9F707D-D16E-513A-A61F-A336E5E31C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2360080"/>
            <a:ext cx="4286250" cy="4286250"/>
          </a:xfrm>
        </p:spPr>
      </p:pic>
      <p:pic>
        <p:nvPicPr>
          <p:cNvPr id="2052" name="Picture 4">
            <a:extLst>
              <a:ext uri="{FF2B5EF4-FFF2-40B4-BE49-F238E27FC236}">
                <a16:creationId xmlns:a16="http://schemas.microsoft.com/office/drawing/2014/main" id="{9D70F8DF-A17A-A319-E7E6-A2F26B500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3580"/>
            <a:ext cx="6144419" cy="61444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BA98B0-5482-4804-1D0C-6BE6F1667139}"/>
              </a:ext>
            </a:extLst>
          </p:cNvPr>
          <p:cNvSpPr>
            <a:spLocks noGrp="1"/>
          </p:cNvSpPr>
          <p:nvPr>
            <p:ph type="title"/>
          </p:nvPr>
        </p:nvSpPr>
        <p:spPr/>
        <p:txBody>
          <a:bodyPr>
            <a:normAutofit/>
          </a:bodyPr>
          <a:lstStyle/>
          <a:p>
            <a:pPr algn="ctr"/>
            <a:r>
              <a:rPr lang="en-US" sz="6000" dirty="0">
                <a:latin typeface="Raleway Black" pitchFamily="2" charset="0"/>
              </a:rPr>
              <a:t>MAKE A PLAN TO VOTE</a:t>
            </a:r>
          </a:p>
        </p:txBody>
      </p:sp>
      <p:pic>
        <p:nvPicPr>
          <p:cNvPr id="12" name="Picture 11" descr="A picture containing shape&#10;&#10;Description automatically generated">
            <a:extLst>
              <a:ext uri="{FF2B5EF4-FFF2-40B4-BE49-F238E27FC236}">
                <a16:creationId xmlns:a16="http://schemas.microsoft.com/office/drawing/2014/main" id="{00B44CFE-8F64-D336-10F9-F63101748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710" y="1"/>
            <a:ext cx="1600200" cy="1600200"/>
          </a:xfrm>
          <a:prstGeom prst="rect">
            <a:avLst/>
          </a:prstGeom>
        </p:spPr>
      </p:pic>
    </p:spTree>
    <p:extLst>
      <p:ext uri="{BB962C8B-B14F-4D97-AF65-F5344CB8AC3E}">
        <p14:creationId xmlns:p14="http://schemas.microsoft.com/office/powerpoint/2010/main" val="210848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9" name="Rectangle 3086">
            <a:extLst>
              <a:ext uri="{FF2B5EF4-FFF2-40B4-BE49-F238E27FC236}">
                <a16:creationId xmlns:a16="http://schemas.microsoft.com/office/drawing/2014/main" id="{FA28AA74-07C1-441C-AFDB-3FEA62C3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95B695-D335-6074-C0F8-4C19E0CCB37B}"/>
              </a:ext>
            </a:extLst>
          </p:cNvPr>
          <p:cNvSpPr>
            <a:spLocks noGrp="1"/>
          </p:cNvSpPr>
          <p:nvPr>
            <p:ph type="title"/>
          </p:nvPr>
        </p:nvSpPr>
        <p:spPr>
          <a:xfrm>
            <a:off x="833119" y="557189"/>
            <a:ext cx="3365097" cy="2785947"/>
          </a:xfrm>
        </p:spPr>
        <p:txBody>
          <a:bodyPr vert="horz" lIns="91440" tIns="45720" rIns="91440" bIns="45720" rtlCol="0" anchor="b">
            <a:noAutofit/>
          </a:bodyPr>
          <a:lstStyle/>
          <a:p>
            <a:r>
              <a:rPr lang="en-US" sz="3600" kern="1200" dirty="0">
                <a:solidFill>
                  <a:schemeClr val="tx1"/>
                </a:solidFill>
                <a:latin typeface="Raleway Black" pitchFamily="2" charset="0"/>
              </a:rPr>
              <a:t>MEET EDUCATOR-ENDORSED CANDIDATES</a:t>
            </a:r>
          </a:p>
        </p:txBody>
      </p:sp>
      <p:pic>
        <p:nvPicPr>
          <p:cNvPr id="3076" name="Picture 4" descr="District 2 | Anne Arundel County, MD">
            <a:extLst>
              <a:ext uri="{FF2B5EF4-FFF2-40B4-BE49-F238E27FC236}">
                <a16:creationId xmlns:a16="http://schemas.microsoft.com/office/drawing/2014/main" id="{DCDF52C7-0DA0-4697-DE2A-9FCF2A3EEA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6197"/>
          <a:stretch/>
        </p:blipFill>
        <p:spPr bwMode="auto">
          <a:xfrm>
            <a:off x="4662597" y="-2"/>
            <a:ext cx="2376092" cy="22287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miling for the camera&#10;&#10;Description automatically generated with medium confidence">
            <a:extLst>
              <a:ext uri="{FF2B5EF4-FFF2-40B4-BE49-F238E27FC236}">
                <a16:creationId xmlns:a16="http://schemas.microsoft.com/office/drawing/2014/main" id="{C6D18DAD-E635-727B-A4CD-D72D815493E8}"/>
              </a:ext>
            </a:extLst>
          </p:cNvPr>
          <p:cNvPicPr>
            <a:picLocks noChangeAspect="1"/>
          </p:cNvPicPr>
          <p:nvPr/>
        </p:nvPicPr>
        <p:blipFill rotWithShape="1">
          <a:blip r:embed="rId4">
            <a:extLst>
              <a:ext uri="{28A0092B-C50C-407E-A947-70E740481C1C}">
                <a14:useLocalDpi xmlns:a14="http://schemas.microsoft.com/office/drawing/2010/main" val="0"/>
              </a:ext>
            </a:extLst>
          </a:blip>
          <a:srcRect l="-12223" t="542" r="12219" b="542"/>
          <a:stretch/>
        </p:blipFill>
        <p:spPr>
          <a:xfrm>
            <a:off x="7621822" y="2385355"/>
            <a:ext cx="4570178" cy="4520512"/>
          </a:xfrm>
          <a:prstGeom prst="rect">
            <a:avLst/>
          </a:prstGeom>
        </p:spPr>
      </p:pic>
      <p:pic>
        <p:nvPicPr>
          <p:cNvPr id="3080" name="Picture 8" descr="Councilwoman Lisa Rodvien - District 30 Democratic Club">
            <a:extLst>
              <a:ext uri="{FF2B5EF4-FFF2-40B4-BE49-F238E27FC236}">
                <a16:creationId xmlns:a16="http://schemas.microsoft.com/office/drawing/2014/main" id="{AC8073CE-8B1F-F74F-DFB4-AD4CA7C5AC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 b="6197"/>
          <a:stretch/>
        </p:blipFill>
        <p:spPr bwMode="auto">
          <a:xfrm>
            <a:off x="9803480" y="-10223"/>
            <a:ext cx="2376092" cy="22287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ote Carl Neimeyer for Anne Arundel County Council">
            <a:extLst>
              <a:ext uri="{FF2B5EF4-FFF2-40B4-BE49-F238E27FC236}">
                <a16:creationId xmlns:a16="http://schemas.microsoft.com/office/drawing/2014/main" id="{AE3AF702-74DE-AFEB-CD58-D60A0BD096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 b="13601"/>
          <a:stretch/>
        </p:blipFill>
        <p:spPr bwMode="auto">
          <a:xfrm>
            <a:off x="4657342" y="2400151"/>
            <a:ext cx="3330225" cy="20573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fter serving on school board, Julie Hummer turns focus to running for Anne  Arundel County Council District 4 seat – Capital Gazette">
            <a:extLst>
              <a:ext uri="{FF2B5EF4-FFF2-40B4-BE49-F238E27FC236}">
                <a16:creationId xmlns:a16="http://schemas.microsoft.com/office/drawing/2014/main" id="{43007C95-A711-F2FB-88B2-E838689FE9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301" r="-5" b="1296"/>
          <a:stretch/>
        </p:blipFill>
        <p:spPr bwMode="auto">
          <a:xfrm>
            <a:off x="4653627" y="4628909"/>
            <a:ext cx="3324552" cy="22290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ete Smith (@PeteSmithMD) / Twitter">
            <a:extLst>
              <a:ext uri="{FF2B5EF4-FFF2-40B4-BE49-F238E27FC236}">
                <a16:creationId xmlns:a16="http://schemas.microsoft.com/office/drawing/2014/main" id="{1A28A80B-AA22-B613-0336-4705FEA93F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0351" b="17041"/>
          <a:stretch/>
        </p:blipFill>
        <p:spPr bwMode="auto">
          <a:xfrm>
            <a:off x="7190577" y="-10223"/>
            <a:ext cx="2408506" cy="2228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Qr code&#10;&#10;Description automatically generated">
            <a:extLst>
              <a:ext uri="{FF2B5EF4-FFF2-40B4-BE49-F238E27FC236}">
                <a16:creationId xmlns:a16="http://schemas.microsoft.com/office/drawing/2014/main" id="{FEAEE6E4-AC10-DA86-9C3B-44D11A4CCD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020" y="3428835"/>
            <a:ext cx="3273871" cy="3273871"/>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D467CA5-664E-7DB0-5DD9-5DA126FE86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73" y="-47868"/>
            <a:ext cx="1430353" cy="1430353"/>
          </a:xfrm>
          <a:prstGeom prst="rect">
            <a:avLst/>
          </a:prstGeom>
        </p:spPr>
      </p:pic>
    </p:spTree>
    <p:extLst>
      <p:ext uri="{BB962C8B-B14F-4D97-AF65-F5344CB8AC3E}">
        <p14:creationId xmlns:p14="http://schemas.microsoft.com/office/powerpoint/2010/main" val="156886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posing for a photo&#10;&#10;Description automatically generated with medium confidence">
            <a:extLst>
              <a:ext uri="{FF2B5EF4-FFF2-40B4-BE49-F238E27FC236}">
                <a16:creationId xmlns:a16="http://schemas.microsoft.com/office/drawing/2014/main" id="{7FA1EFE5-5CF8-EA48-2CB1-14CC5F4656F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6064" b="8936"/>
          <a:stretch/>
        </p:blipFill>
        <p:spPr>
          <a:xfrm>
            <a:off x="0" y="0"/>
            <a:ext cx="12192000" cy="6858000"/>
          </a:xfrm>
          <a:prstGeom prst="rect">
            <a:avLst/>
          </a:prstGeom>
        </p:spPr>
      </p:pic>
      <p:sp>
        <p:nvSpPr>
          <p:cNvPr id="2" name="Title 1">
            <a:extLst>
              <a:ext uri="{FF2B5EF4-FFF2-40B4-BE49-F238E27FC236}">
                <a16:creationId xmlns:a16="http://schemas.microsoft.com/office/drawing/2014/main" id="{60213FB3-0923-EAEC-D1AB-001675286E2B}"/>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6000" dirty="0">
                <a:latin typeface="Raleway Black" pitchFamily="2" charset="0"/>
              </a:rPr>
              <a:t>GET OUT THE VOTE</a:t>
            </a:r>
          </a:p>
        </p:txBody>
      </p:sp>
      <p:pic>
        <p:nvPicPr>
          <p:cNvPr id="5" name="Content Placeholder 4" descr="Qr code&#10;&#10;Description automatically generated">
            <a:extLst>
              <a:ext uri="{FF2B5EF4-FFF2-40B4-BE49-F238E27FC236}">
                <a16:creationId xmlns:a16="http://schemas.microsoft.com/office/drawing/2014/main" id="{639C5F15-6A66-9C40-B7A3-32B39E321C0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67550" y="1875043"/>
            <a:ext cx="4286250" cy="4286250"/>
          </a:xfrm>
        </p:spPr>
      </p:pic>
      <p:sp>
        <p:nvSpPr>
          <p:cNvPr id="8" name="Content Placeholder 2">
            <a:extLst>
              <a:ext uri="{FF2B5EF4-FFF2-40B4-BE49-F238E27FC236}">
                <a16:creationId xmlns:a16="http://schemas.microsoft.com/office/drawing/2014/main" id="{8AC30859-B36C-9FF9-320A-71A946DC4725}"/>
              </a:ext>
            </a:extLst>
          </p:cNvPr>
          <p:cNvSpPr txBox="1">
            <a:spLocks/>
          </p:cNvSpPr>
          <p:nvPr/>
        </p:nvSpPr>
        <p:spPr>
          <a:xfrm>
            <a:off x="838201" y="2962279"/>
            <a:ext cx="5391149" cy="3143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latin typeface="Raleway" pitchFamily="2" charset="0"/>
              </a:rPr>
              <a:t>TAAACTuesdays</a:t>
            </a:r>
          </a:p>
          <a:p>
            <a:r>
              <a:rPr lang="en-US" sz="4400" b="1" dirty="0">
                <a:latin typeface="Raleway" pitchFamily="2" charset="0"/>
              </a:rPr>
              <a:t>Phone bank</a:t>
            </a:r>
          </a:p>
          <a:p>
            <a:r>
              <a:rPr lang="en-US" sz="4400" b="1" dirty="0">
                <a:latin typeface="Raleway" pitchFamily="2" charset="0"/>
              </a:rPr>
              <a:t>Door Knock</a:t>
            </a:r>
          </a:p>
          <a:p>
            <a:r>
              <a:rPr lang="en-US" sz="4400" b="1" dirty="0">
                <a:latin typeface="Raleway" pitchFamily="2" charset="0"/>
              </a:rPr>
              <a:t>Voter-cade</a:t>
            </a:r>
          </a:p>
        </p:txBody>
      </p:sp>
    </p:spTree>
    <p:extLst>
      <p:ext uri="{BB962C8B-B14F-4D97-AF65-F5344CB8AC3E}">
        <p14:creationId xmlns:p14="http://schemas.microsoft.com/office/powerpoint/2010/main" val="250679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a parking lot&#10;&#10;Description automatically generated with medium confidence">
            <a:extLst>
              <a:ext uri="{FF2B5EF4-FFF2-40B4-BE49-F238E27FC236}">
                <a16:creationId xmlns:a16="http://schemas.microsoft.com/office/drawing/2014/main" id="{3151D7B1-6B10-09B3-CCE9-E699831DE16D}"/>
              </a:ext>
            </a:extLst>
          </p:cNvPr>
          <p:cNvPicPr>
            <a:picLocks noChangeAspect="1"/>
          </p:cNvPicPr>
          <p:nvPr/>
        </p:nvPicPr>
        <p:blipFill rotWithShape="1">
          <a:blip r:embed="rId3">
            <a:extLst>
              <a:ext uri="{28A0092B-C50C-407E-A947-70E740481C1C}">
                <a14:useLocalDpi xmlns:a14="http://schemas.microsoft.com/office/drawing/2010/main" val="0"/>
              </a:ext>
            </a:extLst>
          </a:blip>
          <a:srcRect l="4876" t="19720" r="31470" b="32540"/>
          <a:stretch/>
        </p:blipFill>
        <p:spPr>
          <a:xfrm>
            <a:off x="0" y="0"/>
            <a:ext cx="12192000" cy="6858000"/>
          </a:xfrm>
          <a:prstGeom prst="rect">
            <a:avLst/>
          </a:prstGeom>
        </p:spPr>
      </p:pic>
      <p:sp>
        <p:nvSpPr>
          <p:cNvPr id="2" name="Title 1">
            <a:extLst>
              <a:ext uri="{FF2B5EF4-FFF2-40B4-BE49-F238E27FC236}">
                <a16:creationId xmlns:a16="http://schemas.microsoft.com/office/drawing/2014/main" id="{E0971187-891E-A783-1C84-3BB850FB472D}"/>
              </a:ext>
            </a:extLst>
          </p:cNvPr>
          <p:cNvSpPr>
            <a:spLocks noGrp="1"/>
          </p:cNvSpPr>
          <p:nvPr>
            <p:ph type="title"/>
          </p:nvPr>
        </p:nvSpPr>
        <p:spPr>
          <a:effectLst>
            <a:outerShdw blurRad="50800" dist="38100" dir="5400000" algn="t" rotWithShape="0">
              <a:prstClr val="black">
                <a:alpha val="40000"/>
              </a:prstClr>
            </a:outerShdw>
            <a:softEdge rad="1270000"/>
          </a:effectLst>
        </p:spPr>
        <p:txBody>
          <a:bodyPr>
            <a:normAutofit/>
          </a:bodyPr>
          <a:lstStyle/>
          <a:p>
            <a:r>
              <a:rPr lang="en-US" sz="6000" dirty="0">
                <a:solidFill>
                  <a:schemeClr val="bg1"/>
                </a:solidFill>
                <a:latin typeface="Raleway Black" pitchFamily="2" charset="0"/>
              </a:rPr>
              <a:t>SIGN UP TO APPLE BALLOT</a:t>
            </a:r>
          </a:p>
        </p:txBody>
      </p:sp>
      <p:pic>
        <p:nvPicPr>
          <p:cNvPr id="5" name="Picture 4" descr="Qr code&#10;&#10;Description automatically generated">
            <a:extLst>
              <a:ext uri="{FF2B5EF4-FFF2-40B4-BE49-F238E27FC236}">
                <a16:creationId xmlns:a16="http://schemas.microsoft.com/office/drawing/2014/main" id="{87A944D2-CCAB-AC3B-620E-E5E5954BE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09" y="2206625"/>
            <a:ext cx="4286250" cy="42862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50F061BD-2145-F8A4-8690-A3A77780C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4891" y="5257800"/>
            <a:ext cx="1600200" cy="1600200"/>
          </a:xfrm>
          <a:prstGeom prst="rect">
            <a:avLst/>
          </a:prstGeom>
        </p:spPr>
      </p:pic>
    </p:spTree>
    <p:extLst>
      <p:ext uri="{BB962C8B-B14F-4D97-AF65-F5344CB8AC3E}">
        <p14:creationId xmlns:p14="http://schemas.microsoft.com/office/powerpoint/2010/main" val="1806154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BE30C2CA-7E99-320E-0EF7-90E12DCFD826}"/>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11798"/>
            <a:ext cx="12192000" cy="9418320"/>
          </a:xfrm>
          <a:prstGeom prst="rect">
            <a:avLst/>
          </a:prstGeom>
        </p:spPr>
      </p:pic>
      <p:sp>
        <p:nvSpPr>
          <p:cNvPr id="10" name="Rectangle 9">
            <a:extLst>
              <a:ext uri="{FF2B5EF4-FFF2-40B4-BE49-F238E27FC236}">
                <a16:creationId xmlns:a16="http://schemas.microsoft.com/office/drawing/2014/main" id="{75B51ADB-7FA3-2824-24B6-7DE3B214C025}"/>
              </a:ext>
            </a:extLst>
          </p:cNvPr>
          <p:cNvSpPr/>
          <p:nvPr/>
        </p:nvSpPr>
        <p:spPr>
          <a:xfrm>
            <a:off x="-353961" y="365125"/>
            <a:ext cx="16341213" cy="3063875"/>
          </a:xfrm>
          <a:prstGeom prst="rect">
            <a:avLst/>
          </a:prstGeom>
          <a:solidFill>
            <a:srgbClr val="80BCE9">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A6D97-BDE9-15A2-A262-ABA34F132121}"/>
              </a:ext>
            </a:extLst>
          </p:cNvPr>
          <p:cNvSpPr>
            <a:spLocks noGrp="1"/>
          </p:cNvSpPr>
          <p:nvPr>
            <p:ph type="title"/>
          </p:nvPr>
        </p:nvSpPr>
        <p:spPr/>
        <p:txBody>
          <a:bodyPr>
            <a:normAutofit/>
          </a:bodyPr>
          <a:lstStyle/>
          <a:p>
            <a:r>
              <a:rPr lang="en-US" sz="6000" dirty="0">
                <a:latin typeface="Raleway Black" pitchFamily="2" charset="0"/>
              </a:rPr>
              <a:t>BLUEPRINT TRAINING</a:t>
            </a:r>
          </a:p>
        </p:txBody>
      </p:sp>
      <p:sp>
        <p:nvSpPr>
          <p:cNvPr id="3" name="Content Placeholder 2">
            <a:extLst>
              <a:ext uri="{FF2B5EF4-FFF2-40B4-BE49-F238E27FC236}">
                <a16:creationId xmlns:a16="http://schemas.microsoft.com/office/drawing/2014/main" id="{035F2919-385A-B50E-FB6E-63B7E386BBF8}"/>
              </a:ext>
            </a:extLst>
          </p:cNvPr>
          <p:cNvSpPr>
            <a:spLocks noGrp="1"/>
          </p:cNvSpPr>
          <p:nvPr>
            <p:ph idx="1"/>
          </p:nvPr>
        </p:nvSpPr>
        <p:spPr>
          <a:xfrm>
            <a:off x="838200" y="1825625"/>
            <a:ext cx="6791864" cy="4351338"/>
          </a:xfrm>
        </p:spPr>
        <p:txBody>
          <a:bodyPr/>
          <a:lstStyle/>
          <a:p>
            <a:r>
              <a:rPr lang="en-US" b="1" dirty="0">
                <a:latin typeface="Raleway" pitchFamily="2" charset="0"/>
              </a:rPr>
              <a:t>When: </a:t>
            </a:r>
            <a:r>
              <a:rPr lang="en-US" dirty="0">
                <a:latin typeface="Raleway" pitchFamily="2" charset="0"/>
              </a:rPr>
              <a:t>Thursday, October 27 </a:t>
            </a:r>
          </a:p>
          <a:p>
            <a:pPr marL="0" indent="0">
              <a:buNone/>
            </a:pPr>
            <a:r>
              <a:rPr lang="en-US" dirty="0">
                <a:latin typeface="Raleway" pitchFamily="2" charset="0"/>
              </a:rPr>
              <a:t>                @ 5:00 p.m.</a:t>
            </a:r>
          </a:p>
          <a:p>
            <a:r>
              <a:rPr lang="en-US" b="1" dirty="0">
                <a:latin typeface="Raleway" pitchFamily="2" charset="0"/>
              </a:rPr>
              <a:t>Where: </a:t>
            </a:r>
            <a:r>
              <a:rPr lang="en-US" dirty="0">
                <a:latin typeface="Raleway" pitchFamily="2" charset="0"/>
              </a:rPr>
              <a:t>Zoom</a:t>
            </a:r>
            <a:endParaRPr lang="en-US" b="1" dirty="0">
              <a:latin typeface="Raleway" pitchFamily="2" charset="0"/>
            </a:endParaRPr>
          </a:p>
        </p:txBody>
      </p:sp>
      <p:pic>
        <p:nvPicPr>
          <p:cNvPr id="5" name="Picture 4" descr="Qr code&#10;&#10;Description automatically generated">
            <a:extLst>
              <a:ext uri="{FF2B5EF4-FFF2-40B4-BE49-F238E27FC236}">
                <a16:creationId xmlns:a16="http://schemas.microsoft.com/office/drawing/2014/main" id="{D54F67D8-39D4-10AB-912D-5ED94BE45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8402" y="2141537"/>
            <a:ext cx="4351338" cy="4351338"/>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5F479CB-7F60-128F-7217-58E0187D7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9640" y="453231"/>
            <a:ext cx="1600200" cy="1600200"/>
          </a:xfrm>
          <a:prstGeom prst="rect">
            <a:avLst/>
          </a:prstGeom>
        </p:spPr>
      </p:pic>
    </p:spTree>
    <p:extLst>
      <p:ext uri="{BB962C8B-B14F-4D97-AF65-F5344CB8AC3E}">
        <p14:creationId xmlns:p14="http://schemas.microsoft.com/office/powerpoint/2010/main" val="541217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blue shirts&#10;&#10;Description automatically generated with low confidence">
            <a:extLst>
              <a:ext uri="{FF2B5EF4-FFF2-40B4-BE49-F238E27FC236}">
                <a16:creationId xmlns:a16="http://schemas.microsoft.com/office/drawing/2014/main" id="{631F9100-3948-5EDB-27FC-B26BBC6F9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 y="0"/>
            <a:ext cx="14609151" cy="8012944"/>
          </a:xfrm>
          <a:prstGeom prst="rect">
            <a:avLst/>
          </a:prstGeom>
        </p:spPr>
      </p:pic>
      <p:sp>
        <p:nvSpPr>
          <p:cNvPr id="2" name="Title 1">
            <a:extLst>
              <a:ext uri="{FF2B5EF4-FFF2-40B4-BE49-F238E27FC236}">
                <a16:creationId xmlns:a16="http://schemas.microsoft.com/office/drawing/2014/main" id="{EB99B116-1AA5-11E4-70A8-747D5653CE27}"/>
              </a:ext>
            </a:extLst>
          </p:cNvPr>
          <p:cNvSpPr>
            <a:spLocks noGrp="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6000" dirty="0">
                <a:solidFill>
                  <a:schemeClr val="bg1"/>
                </a:solidFill>
                <a:latin typeface="Raleway Black" pitchFamily="2" charset="0"/>
              </a:rPr>
              <a:t>BARGAINING UPDATES</a:t>
            </a:r>
          </a:p>
        </p:txBody>
      </p:sp>
      <p:pic>
        <p:nvPicPr>
          <p:cNvPr id="6" name="Picture 5" descr="A picture containing shape&#10;&#10;Description automatically generated">
            <a:extLst>
              <a:ext uri="{FF2B5EF4-FFF2-40B4-BE49-F238E27FC236}">
                <a16:creationId xmlns:a16="http://schemas.microsoft.com/office/drawing/2014/main" id="{421C44AE-D5D6-93AF-430A-A7FC97122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710" y="1"/>
            <a:ext cx="1600200" cy="1600200"/>
          </a:xfrm>
          <a:prstGeom prst="rect">
            <a:avLst/>
          </a:prstGeom>
        </p:spPr>
      </p:pic>
      <p:pic>
        <p:nvPicPr>
          <p:cNvPr id="8" name="Picture 7" descr="Qr code&#10;&#10;Description automatically generated">
            <a:extLst>
              <a:ext uri="{FF2B5EF4-FFF2-40B4-BE49-F238E27FC236}">
                <a16:creationId xmlns:a16="http://schemas.microsoft.com/office/drawing/2014/main" id="{3768481D-83EB-31B3-0EED-4D180757D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539" y="1489075"/>
            <a:ext cx="2322461" cy="2322461"/>
          </a:xfrm>
          <a:prstGeom prst="rect">
            <a:avLst/>
          </a:prstGeom>
        </p:spPr>
      </p:pic>
    </p:spTree>
    <p:extLst>
      <p:ext uri="{BB962C8B-B14F-4D97-AF65-F5344CB8AC3E}">
        <p14:creationId xmlns:p14="http://schemas.microsoft.com/office/powerpoint/2010/main" val="134103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10330</TotalTime>
  <Words>874</Words>
  <Application>Microsoft Office PowerPoint</Application>
  <PresentationFormat>Widescreen</PresentationFormat>
  <Paragraphs>53</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Raleway</vt:lpstr>
      <vt:lpstr>Raleway Black</vt:lpstr>
      <vt:lpstr>Office Theme</vt:lpstr>
      <vt:lpstr>10-MINIUTE MEETING</vt:lpstr>
      <vt:lpstr>AGENDA</vt:lpstr>
      <vt:lpstr>VOTE PLEDGE</vt:lpstr>
      <vt:lpstr>MAKE A PLAN TO VOTE</vt:lpstr>
      <vt:lpstr>MEET EDUCATOR-ENDORSED CANDIDATES</vt:lpstr>
      <vt:lpstr>GET OUT THE VOTE</vt:lpstr>
      <vt:lpstr>SIGN UP TO APPLE BALLOT</vt:lpstr>
      <vt:lpstr>BLUEPRINT TRAINING</vt:lpstr>
      <vt:lpstr>BARGAINING UPDATES</vt:lpstr>
      <vt:lpstr>TAAAC ELECTIONS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Menas, Amanda [MD]</dc:creator>
  <cp:lastModifiedBy>Menas, Amanda [MD]</cp:lastModifiedBy>
  <cp:revision>4</cp:revision>
  <dcterms:created xsi:type="dcterms:W3CDTF">2022-10-04T14:53:09Z</dcterms:created>
  <dcterms:modified xsi:type="dcterms:W3CDTF">2022-10-11T19:03:31Z</dcterms:modified>
</cp:coreProperties>
</file>