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80" r:id="rId5"/>
    <p:sldId id="281" r:id="rId6"/>
    <p:sldId id="283" r:id="rId7"/>
    <p:sldId id="284" r:id="rId8"/>
    <p:sldId id="285" r:id="rId9"/>
    <p:sldId id="286" r:id="rId10"/>
    <p:sldId id="287"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F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272" autoAdjust="0"/>
  </p:normalViewPr>
  <p:slideViewPr>
    <p:cSldViewPr snapToGrid="0">
      <p:cViewPr varScale="1">
        <p:scale>
          <a:sx n="88" d="100"/>
          <a:sy n="88" d="100"/>
        </p:scale>
        <p:origin x="14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92D85-F0C5-458C-9C93-2D86D7B3AB59}"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23AA1-2C3F-4D86-AA81-124A7D98A928}" type="slidenum">
              <a:rPr lang="en-US" smtClean="0"/>
              <a:t>‹#›</a:t>
            </a:fld>
            <a:endParaRPr lang="en-US"/>
          </a:p>
        </p:txBody>
      </p:sp>
    </p:spTree>
    <p:extLst>
      <p:ext uri="{BB962C8B-B14F-4D97-AF65-F5344CB8AC3E}">
        <p14:creationId xmlns:p14="http://schemas.microsoft.com/office/powerpoint/2010/main" val="3471044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solidly into our 2022-23 school year now. As always, we are grateful for the 12-month members who worked through the summer to support our district, and those who supported students in a variety of other avenues. We have many things we’re facing this month as a union from Brightspace to involuntary transfers, to the contractors. If we can stay united, we can continue to advocate for ourselves and our students.</a:t>
            </a:r>
          </a:p>
        </p:txBody>
      </p:sp>
      <p:sp>
        <p:nvSpPr>
          <p:cNvPr id="4" name="Slide Number Placeholder 3"/>
          <p:cNvSpPr>
            <a:spLocks noGrp="1"/>
          </p:cNvSpPr>
          <p:nvPr>
            <p:ph type="sldNum" sz="quarter" idx="5"/>
          </p:nvPr>
        </p:nvSpPr>
        <p:spPr/>
        <p:txBody>
          <a:bodyPr/>
          <a:lstStyle/>
          <a:p>
            <a:fld id="{BE5D97DD-F705-4A7A-91C3-923123EB2DA7}" type="slidenum">
              <a:rPr lang="en-US" smtClean="0"/>
              <a:t>1</a:t>
            </a:fld>
            <a:endParaRPr lang="en-US"/>
          </a:p>
        </p:txBody>
      </p:sp>
    </p:spTree>
    <p:extLst>
      <p:ext uri="{BB962C8B-B14F-4D97-AF65-F5344CB8AC3E}">
        <p14:creationId xmlns:p14="http://schemas.microsoft.com/office/powerpoint/2010/main" val="346757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have a new contract!</a:t>
            </a:r>
          </a:p>
          <a:p>
            <a:r>
              <a:rPr lang="en-US" dirty="0"/>
              <a:t>While there are wins in here, it is far from everything we wanted. We originally advocated for a 5% COLA and step increase, but ended at 4%. AACPS originally wanted to increase our non-professional duties to 35 minutes per day. After lobbying and testifying and rallying, our bargaining team took it as far as legally possible to the public school labor relations board to fight against that, and we were given a contract that now includes 30 minutes of non professional duty time per day.</a:t>
            </a:r>
          </a:p>
          <a:p>
            <a:r>
              <a:rPr lang="en-US" dirty="0"/>
              <a:t>This time does not come out of your individual planning time or duty-free lunch. If that is the case, contact your </a:t>
            </a:r>
            <a:r>
              <a:rPr lang="en-US" dirty="0" err="1"/>
              <a:t>uniserv</a:t>
            </a:r>
            <a:r>
              <a:rPr lang="en-US" dirty="0"/>
              <a:t> director right away.</a:t>
            </a:r>
          </a:p>
          <a:p>
            <a:endParaRPr lang="en-US" dirty="0"/>
          </a:p>
          <a:p>
            <a:r>
              <a:rPr lang="en-US" dirty="0"/>
              <a:t>Use the QR Code here to learn more!</a:t>
            </a:r>
          </a:p>
        </p:txBody>
      </p:sp>
      <p:sp>
        <p:nvSpPr>
          <p:cNvPr id="4" name="Slide Number Placeholder 3"/>
          <p:cNvSpPr>
            <a:spLocks noGrp="1"/>
          </p:cNvSpPr>
          <p:nvPr>
            <p:ph type="sldNum" sz="quarter" idx="5"/>
          </p:nvPr>
        </p:nvSpPr>
        <p:spPr/>
        <p:txBody>
          <a:bodyPr/>
          <a:lstStyle/>
          <a:p>
            <a:fld id="{BE5D97DD-F705-4A7A-91C3-923123EB2DA7}" type="slidenum">
              <a:rPr lang="en-US" smtClean="0"/>
              <a:t>2</a:t>
            </a:fld>
            <a:endParaRPr lang="en-US"/>
          </a:p>
        </p:txBody>
      </p:sp>
    </p:spTree>
    <p:extLst>
      <p:ext uri="{BB962C8B-B14F-4D97-AF65-F5344CB8AC3E}">
        <p14:creationId xmlns:p14="http://schemas.microsoft.com/office/powerpoint/2010/main" val="128289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heading back to the table to advocate for our working conditions and pay for virtual teaching, and starting to negotiate our FY24 contract.</a:t>
            </a:r>
          </a:p>
          <a:p>
            <a:r>
              <a:rPr lang="en-US" dirty="0"/>
              <a:t>While our contract is not perfect, we fought hard for everything we did win. Nothing was given to us, it was because members fought hard!</a:t>
            </a:r>
          </a:p>
          <a:p>
            <a:endParaRPr lang="en-US" dirty="0"/>
          </a:p>
          <a:p>
            <a:r>
              <a:rPr lang="en-US" dirty="0"/>
              <a:t>Use the QR codes here to let our bargaining team know about your priorities this year, and if you are interested in joining the bargaining team, submit an application by September 16!</a:t>
            </a:r>
          </a:p>
          <a:p>
            <a:endParaRPr lang="en-US" dirty="0"/>
          </a:p>
        </p:txBody>
      </p:sp>
      <p:sp>
        <p:nvSpPr>
          <p:cNvPr id="4" name="Slide Number Placeholder 3"/>
          <p:cNvSpPr>
            <a:spLocks noGrp="1"/>
          </p:cNvSpPr>
          <p:nvPr>
            <p:ph type="sldNum" sz="quarter" idx="5"/>
          </p:nvPr>
        </p:nvSpPr>
        <p:spPr/>
        <p:txBody>
          <a:bodyPr/>
          <a:lstStyle/>
          <a:p>
            <a:fld id="{BE5D97DD-F705-4A7A-91C3-923123EB2DA7}" type="slidenum">
              <a:rPr lang="en-US" smtClean="0"/>
              <a:t>3</a:t>
            </a:fld>
            <a:endParaRPr lang="en-US"/>
          </a:p>
        </p:txBody>
      </p:sp>
    </p:spTree>
    <p:extLst>
      <p:ext uri="{BB962C8B-B14F-4D97-AF65-F5344CB8AC3E}">
        <p14:creationId xmlns:p14="http://schemas.microsoft.com/office/powerpoint/2010/main" val="280929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changes to the Brightspace expectations are unreasonable and often detrimental to our ability to actually support our students in person. But we can work together to show AACPS leaders – especially our new superintendent Dr. Bedell – that Brightspace is not the best way to us to educate our students. </a:t>
            </a:r>
          </a:p>
          <a:p>
            <a:endParaRPr lang="en-US" dirty="0"/>
          </a:p>
          <a:p>
            <a:r>
              <a:rPr lang="en-US" dirty="0"/>
              <a:t>What we’re asking everyone to do is for the next two weeks [update this with your own FAC date] until our FAC meeting, track your hours. If you go beyond your 7.5 hours per day or 37.5 hours per week, track that time. If you don’t get to updating Brightspace in those hours, we will all take our timesheets to the FAC and our principal and ask them to support us in reprioritizing our work so we can accomplish all our required tasks. If they are unable to help on that front, we can ask for them to work with us to advocate on higher levels to make changes to these expectations. We’re looking to submit testimony to the Board of Education for their September 21 Board meeting – so if every school can commit to tracking time until then, we can change Brightspace expectations within the month for our whole union.</a:t>
            </a:r>
          </a:p>
        </p:txBody>
      </p:sp>
      <p:sp>
        <p:nvSpPr>
          <p:cNvPr id="4" name="Slide Number Placeholder 3"/>
          <p:cNvSpPr>
            <a:spLocks noGrp="1"/>
          </p:cNvSpPr>
          <p:nvPr>
            <p:ph type="sldNum" sz="quarter" idx="5"/>
          </p:nvPr>
        </p:nvSpPr>
        <p:spPr/>
        <p:txBody>
          <a:bodyPr/>
          <a:lstStyle/>
          <a:p>
            <a:fld id="{BE5D97DD-F705-4A7A-91C3-923123EB2DA7}" type="slidenum">
              <a:rPr lang="en-US" smtClean="0"/>
              <a:t>4</a:t>
            </a:fld>
            <a:endParaRPr lang="en-US"/>
          </a:p>
        </p:txBody>
      </p:sp>
    </p:spTree>
    <p:extLst>
      <p:ext uri="{BB962C8B-B14F-4D97-AF65-F5344CB8AC3E}">
        <p14:creationId xmlns:p14="http://schemas.microsoft.com/office/powerpoint/2010/main" val="175404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AACPS’ choice to hire outside contractors to address the teacher shortage, they are conducting an unfair labor practice. It is a change to our bargaining unit, which is why 100 special educators signed a grievance to take action. Our </a:t>
            </a:r>
            <a:r>
              <a:rPr lang="en-US" dirty="0" err="1"/>
              <a:t>uniserv</a:t>
            </a:r>
            <a:r>
              <a:rPr lang="en-US" dirty="0"/>
              <a:t> directors will provide an update when we take the next step so we can work to support each other!</a:t>
            </a:r>
          </a:p>
        </p:txBody>
      </p:sp>
      <p:sp>
        <p:nvSpPr>
          <p:cNvPr id="4" name="Slide Number Placeholder 3"/>
          <p:cNvSpPr>
            <a:spLocks noGrp="1"/>
          </p:cNvSpPr>
          <p:nvPr>
            <p:ph type="sldNum" sz="quarter" idx="5"/>
          </p:nvPr>
        </p:nvSpPr>
        <p:spPr/>
        <p:txBody>
          <a:bodyPr/>
          <a:lstStyle/>
          <a:p>
            <a:fld id="{BE5D97DD-F705-4A7A-91C3-923123EB2DA7}" type="slidenum">
              <a:rPr lang="en-US" smtClean="0"/>
              <a:t>5</a:t>
            </a:fld>
            <a:endParaRPr lang="en-US"/>
          </a:p>
        </p:txBody>
      </p:sp>
    </p:spTree>
    <p:extLst>
      <p:ext uri="{BB962C8B-B14F-4D97-AF65-F5344CB8AC3E}">
        <p14:creationId xmlns:p14="http://schemas.microsoft.com/office/powerpoint/2010/main" val="802605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2022 elections are quickly approaching, and educators make up a huge voting block! There are races in every district in Anne Arundel County that can shape what our jobs look like next year – from how much money we earn to how many students we should be responsible for in our classes or caseloads. Use the QR code here to check out upcoming phone banks, canvassing opportunities, and more ways to get involved! Sign up and get the new “I love my public school” shirts!</a:t>
            </a:r>
          </a:p>
        </p:txBody>
      </p:sp>
      <p:sp>
        <p:nvSpPr>
          <p:cNvPr id="4" name="Slide Number Placeholder 3"/>
          <p:cNvSpPr>
            <a:spLocks noGrp="1"/>
          </p:cNvSpPr>
          <p:nvPr>
            <p:ph type="sldNum" sz="quarter" idx="5"/>
          </p:nvPr>
        </p:nvSpPr>
        <p:spPr/>
        <p:txBody>
          <a:bodyPr/>
          <a:lstStyle/>
          <a:p>
            <a:fld id="{BE5D97DD-F705-4A7A-91C3-923123EB2DA7}" type="slidenum">
              <a:rPr lang="en-US" smtClean="0"/>
              <a:t>6</a:t>
            </a:fld>
            <a:endParaRPr lang="en-US"/>
          </a:p>
        </p:txBody>
      </p:sp>
    </p:spTree>
    <p:extLst>
      <p:ext uri="{BB962C8B-B14F-4D97-AF65-F5344CB8AC3E}">
        <p14:creationId xmlns:p14="http://schemas.microsoft.com/office/powerpoint/2010/main" val="10433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other important information to wrap up our meeting:</a:t>
            </a:r>
          </a:p>
          <a:p>
            <a:r>
              <a:rPr lang="en-US" dirty="0"/>
              <a:t>Our union accepts names for the tutor pool through the fall and shares with schools and libraries to support our students. Open enrollment for the sick Leave bank ends September 30. Committees are accepting new members so if you’re </a:t>
            </a:r>
            <a:r>
              <a:rPr lang="en-US" dirty="0" err="1"/>
              <a:t>intertsed</a:t>
            </a:r>
            <a:r>
              <a:rPr lang="en-US" dirty="0"/>
              <a:t> in joining – or learning more about any of these, visit our website taaaconline.org, or follow us on Facebook @TAAACOnline!</a:t>
            </a:r>
          </a:p>
        </p:txBody>
      </p:sp>
      <p:sp>
        <p:nvSpPr>
          <p:cNvPr id="4" name="Slide Number Placeholder 3"/>
          <p:cNvSpPr>
            <a:spLocks noGrp="1"/>
          </p:cNvSpPr>
          <p:nvPr>
            <p:ph type="sldNum" sz="quarter" idx="5"/>
          </p:nvPr>
        </p:nvSpPr>
        <p:spPr/>
        <p:txBody>
          <a:bodyPr/>
          <a:lstStyle/>
          <a:p>
            <a:fld id="{BE5D97DD-F705-4A7A-91C3-923123EB2DA7}" type="slidenum">
              <a:rPr lang="en-US" smtClean="0"/>
              <a:t>7</a:t>
            </a:fld>
            <a:endParaRPr lang="en-US"/>
          </a:p>
        </p:txBody>
      </p:sp>
    </p:spTree>
    <p:extLst>
      <p:ext uri="{BB962C8B-B14F-4D97-AF65-F5344CB8AC3E}">
        <p14:creationId xmlns:p14="http://schemas.microsoft.com/office/powerpoint/2010/main" val="765056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6ACA-44AD-7005-E646-FDF43B1938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E8F6BB-F305-01B6-B12A-EAC9A5209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D30BC4-6235-4149-7CCA-59F68607C916}"/>
              </a:ext>
            </a:extLst>
          </p:cNvPr>
          <p:cNvSpPr>
            <a:spLocks noGrp="1"/>
          </p:cNvSpPr>
          <p:nvPr>
            <p:ph type="dt" sz="half" idx="10"/>
          </p:nvPr>
        </p:nvSpPr>
        <p:spPr/>
        <p:txBody>
          <a:bodyPr/>
          <a:lstStyle/>
          <a:p>
            <a:fld id="{7C1BBDFD-8190-49F7-AE36-47F16CE04910}" type="datetimeFigureOut">
              <a:rPr lang="en-US" smtClean="0"/>
              <a:t>9/9/2022</a:t>
            </a:fld>
            <a:endParaRPr lang="en-US"/>
          </a:p>
        </p:txBody>
      </p:sp>
      <p:sp>
        <p:nvSpPr>
          <p:cNvPr id="5" name="Footer Placeholder 4">
            <a:extLst>
              <a:ext uri="{FF2B5EF4-FFF2-40B4-BE49-F238E27FC236}">
                <a16:creationId xmlns:a16="http://schemas.microsoft.com/office/drawing/2014/main" id="{C84EBB8C-AEBC-0CFF-38AC-21D521123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E6DD5-8113-0744-BAB0-7AD5DF5FBFEB}"/>
              </a:ext>
            </a:extLst>
          </p:cNvPr>
          <p:cNvSpPr>
            <a:spLocks noGrp="1"/>
          </p:cNvSpPr>
          <p:nvPr>
            <p:ph type="sldNum" sz="quarter" idx="12"/>
          </p:nvPr>
        </p:nvSpPr>
        <p:spPr/>
        <p:txBody>
          <a:bodyPr/>
          <a:lstStyle/>
          <a:p>
            <a:fld id="{B1FD8659-7E11-468E-844F-7AC5480358E3}" type="slidenum">
              <a:rPr lang="en-US" smtClean="0"/>
              <a:t>‹#›</a:t>
            </a:fld>
            <a:endParaRPr lang="en-US"/>
          </a:p>
        </p:txBody>
      </p:sp>
    </p:spTree>
    <p:extLst>
      <p:ext uri="{BB962C8B-B14F-4D97-AF65-F5344CB8AC3E}">
        <p14:creationId xmlns:p14="http://schemas.microsoft.com/office/powerpoint/2010/main" val="266162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55CB3-2A31-9D1B-BAEA-10B52575D1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8B012C-75C7-C2E0-9F46-0CCD3B486C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3ED5C-05EE-2BAE-74BE-295E7CBAEBF7}"/>
              </a:ext>
            </a:extLst>
          </p:cNvPr>
          <p:cNvSpPr>
            <a:spLocks noGrp="1"/>
          </p:cNvSpPr>
          <p:nvPr>
            <p:ph type="dt" sz="half" idx="10"/>
          </p:nvPr>
        </p:nvSpPr>
        <p:spPr/>
        <p:txBody>
          <a:bodyPr/>
          <a:lstStyle/>
          <a:p>
            <a:fld id="{7C1BBDFD-8190-49F7-AE36-47F16CE04910}" type="datetimeFigureOut">
              <a:rPr lang="en-US" smtClean="0"/>
              <a:t>9/9/2022</a:t>
            </a:fld>
            <a:endParaRPr lang="en-US"/>
          </a:p>
        </p:txBody>
      </p:sp>
      <p:sp>
        <p:nvSpPr>
          <p:cNvPr id="5" name="Footer Placeholder 4">
            <a:extLst>
              <a:ext uri="{FF2B5EF4-FFF2-40B4-BE49-F238E27FC236}">
                <a16:creationId xmlns:a16="http://schemas.microsoft.com/office/drawing/2014/main" id="{A2915F62-3054-6742-54C6-B39C9B418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4A70D-12CF-D118-1ABB-70FF97653AA4}"/>
              </a:ext>
            </a:extLst>
          </p:cNvPr>
          <p:cNvSpPr>
            <a:spLocks noGrp="1"/>
          </p:cNvSpPr>
          <p:nvPr>
            <p:ph type="sldNum" sz="quarter" idx="12"/>
          </p:nvPr>
        </p:nvSpPr>
        <p:spPr/>
        <p:txBody>
          <a:bodyPr/>
          <a:lstStyle/>
          <a:p>
            <a:fld id="{B1FD8659-7E11-468E-844F-7AC5480358E3}" type="slidenum">
              <a:rPr lang="en-US" smtClean="0"/>
              <a:t>‹#›</a:t>
            </a:fld>
            <a:endParaRPr lang="en-US"/>
          </a:p>
        </p:txBody>
      </p:sp>
    </p:spTree>
    <p:extLst>
      <p:ext uri="{BB962C8B-B14F-4D97-AF65-F5344CB8AC3E}">
        <p14:creationId xmlns:p14="http://schemas.microsoft.com/office/powerpoint/2010/main" val="341341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B7157-0A3C-C7CB-54EE-3D0CACEFE5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07010E-82F0-D816-1CD8-5D6B7C300B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2630F-69FF-2DA7-BBAD-CD62B5812F2D}"/>
              </a:ext>
            </a:extLst>
          </p:cNvPr>
          <p:cNvSpPr>
            <a:spLocks noGrp="1"/>
          </p:cNvSpPr>
          <p:nvPr>
            <p:ph type="dt" sz="half" idx="10"/>
          </p:nvPr>
        </p:nvSpPr>
        <p:spPr/>
        <p:txBody>
          <a:bodyPr/>
          <a:lstStyle/>
          <a:p>
            <a:fld id="{7C1BBDFD-8190-49F7-AE36-47F16CE04910}" type="datetimeFigureOut">
              <a:rPr lang="en-US" smtClean="0"/>
              <a:t>9/9/2022</a:t>
            </a:fld>
            <a:endParaRPr lang="en-US"/>
          </a:p>
        </p:txBody>
      </p:sp>
      <p:sp>
        <p:nvSpPr>
          <p:cNvPr id="5" name="Footer Placeholder 4">
            <a:extLst>
              <a:ext uri="{FF2B5EF4-FFF2-40B4-BE49-F238E27FC236}">
                <a16:creationId xmlns:a16="http://schemas.microsoft.com/office/drawing/2014/main" id="{CA42D75C-76C0-EA5A-64AE-1F370C5FE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5165B-275D-1C18-1C65-44CD82F80218}"/>
              </a:ext>
            </a:extLst>
          </p:cNvPr>
          <p:cNvSpPr>
            <a:spLocks noGrp="1"/>
          </p:cNvSpPr>
          <p:nvPr>
            <p:ph type="sldNum" sz="quarter" idx="12"/>
          </p:nvPr>
        </p:nvSpPr>
        <p:spPr/>
        <p:txBody>
          <a:bodyPr/>
          <a:lstStyle/>
          <a:p>
            <a:fld id="{B1FD8659-7E11-468E-844F-7AC5480358E3}" type="slidenum">
              <a:rPr lang="en-US" smtClean="0"/>
              <a:t>‹#›</a:t>
            </a:fld>
            <a:endParaRPr lang="en-US"/>
          </a:p>
        </p:txBody>
      </p:sp>
    </p:spTree>
    <p:extLst>
      <p:ext uri="{BB962C8B-B14F-4D97-AF65-F5344CB8AC3E}">
        <p14:creationId xmlns:p14="http://schemas.microsoft.com/office/powerpoint/2010/main" val="247661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C7F9-C8F5-413A-39E5-F18D6EC85F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C9CD4-35AE-63CA-9059-AD99149D82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798A4-8695-A5F3-5A88-E874571F1600}"/>
              </a:ext>
            </a:extLst>
          </p:cNvPr>
          <p:cNvSpPr>
            <a:spLocks noGrp="1"/>
          </p:cNvSpPr>
          <p:nvPr>
            <p:ph type="dt" sz="half" idx="10"/>
          </p:nvPr>
        </p:nvSpPr>
        <p:spPr/>
        <p:txBody>
          <a:bodyPr/>
          <a:lstStyle/>
          <a:p>
            <a:fld id="{7C1BBDFD-8190-49F7-AE36-47F16CE04910}" type="datetimeFigureOut">
              <a:rPr lang="en-US" smtClean="0"/>
              <a:t>9/9/2022</a:t>
            </a:fld>
            <a:endParaRPr lang="en-US"/>
          </a:p>
        </p:txBody>
      </p:sp>
      <p:sp>
        <p:nvSpPr>
          <p:cNvPr id="5" name="Footer Placeholder 4">
            <a:extLst>
              <a:ext uri="{FF2B5EF4-FFF2-40B4-BE49-F238E27FC236}">
                <a16:creationId xmlns:a16="http://schemas.microsoft.com/office/drawing/2014/main" id="{B20939B0-B062-7A45-D287-04A1340D9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EAAC4-DD58-FB9C-F371-C08664E842AF}"/>
              </a:ext>
            </a:extLst>
          </p:cNvPr>
          <p:cNvSpPr>
            <a:spLocks noGrp="1"/>
          </p:cNvSpPr>
          <p:nvPr>
            <p:ph type="sldNum" sz="quarter" idx="12"/>
          </p:nvPr>
        </p:nvSpPr>
        <p:spPr/>
        <p:txBody>
          <a:bodyPr/>
          <a:lstStyle/>
          <a:p>
            <a:fld id="{B1FD8659-7E11-468E-844F-7AC5480358E3}" type="slidenum">
              <a:rPr lang="en-US" smtClean="0"/>
              <a:t>‹#›</a:t>
            </a:fld>
            <a:endParaRPr lang="en-US"/>
          </a:p>
        </p:txBody>
      </p:sp>
    </p:spTree>
    <p:extLst>
      <p:ext uri="{BB962C8B-B14F-4D97-AF65-F5344CB8AC3E}">
        <p14:creationId xmlns:p14="http://schemas.microsoft.com/office/powerpoint/2010/main" val="113621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A0960-D701-32CD-E7DE-259895FB66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8BC431-4532-AE18-BC44-E1F8581209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80C245-EF5E-CBBD-4809-FCDF36C74DC1}"/>
              </a:ext>
            </a:extLst>
          </p:cNvPr>
          <p:cNvSpPr>
            <a:spLocks noGrp="1"/>
          </p:cNvSpPr>
          <p:nvPr>
            <p:ph type="dt" sz="half" idx="10"/>
          </p:nvPr>
        </p:nvSpPr>
        <p:spPr/>
        <p:txBody>
          <a:bodyPr/>
          <a:lstStyle/>
          <a:p>
            <a:fld id="{7C1BBDFD-8190-49F7-AE36-47F16CE04910}" type="datetimeFigureOut">
              <a:rPr lang="en-US" smtClean="0"/>
              <a:t>9/9/2022</a:t>
            </a:fld>
            <a:endParaRPr lang="en-US"/>
          </a:p>
        </p:txBody>
      </p:sp>
      <p:sp>
        <p:nvSpPr>
          <p:cNvPr id="5" name="Footer Placeholder 4">
            <a:extLst>
              <a:ext uri="{FF2B5EF4-FFF2-40B4-BE49-F238E27FC236}">
                <a16:creationId xmlns:a16="http://schemas.microsoft.com/office/drawing/2014/main" id="{A938B0C4-693F-CF70-A6C9-BFDEEDF72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9805C-C435-544B-4E9B-9F6044EC4AE1}"/>
              </a:ext>
            </a:extLst>
          </p:cNvPr>
          <p:cNvSpPr>
            <a:spLocks noGrp="1"/>
          </p:cNvSpPr>
          <p:nvPr>
            <p:ph type="sldNum" sz="quarter" idx="12"/>
          </p:nvPr>
        </p:nvSpPr>
        <p:spPr/>
        <p:txBody>
          <a:bodyPr/>
          <a:lstStyle/>
          <a:p>
            <a:fld id="{B1FD8659-7E11-468E-844F-7AC5480358E3}" type="slidenum">
              <a:rPr lang="en-US" smtClean="0"/>
              <a:t>‹#›</a:t>
            </a:fld>
            <a:endParaRPr lang="en-US"/>
          </a:p>
        </p:txBody>
      </p:sp>
    </p:spTree>
    <p:extLst>
      <p:ext uri="{BB962C8B-B14F-4D97-AF65-F5344CB8AC3E}">
        <p14:creationId xmlns:p14="http://schemas.microsoft.com/office/powerpoint/2010/main" val="57625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6E1B-9512-75D8-BBE0-FE3B8C172B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B153DD-96D8-CCA1-1F00-1B4E326E39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ECB0D2-16D4-B6C0-7DFF-01A14727F3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53B42-3D4D-A60F-1F64-453072EC23A3}"/>
              </a:ext>
            </a:extLst>
          </p:cNvPr>
          <p:cNvSpPr>
            <a:spLocks noGrp="1"/>
          </p:cNvSpPr>
          <p:nvPr>
            <p:ph type="dt" sz="half" idx="10"/>
          </p:nvPr>
        </p:nvSpPr>
        <p:spPr/>
        <p:txBody>
          <a:bodyPr/>
          <a:lstStyle/>
          <a:p>
            <a:fld id="{7C1BBDFD-8190-49F7-AE36-47F16CE04910}" type="datetimeFigureOut">
              <a:rPr lang="en-US" smtClean="0"/>
              <a:t>9/9/2022</a:t>
            </a:fld>
            <a:endParaRPr lang="en-US"/>
          </a:p>
        </p:txBody>
      </p:sp>
      <p:sp>
        <p:nvSpPr>
          <p:cNvPr id="6" name="Footer Placeholder 5">
            <a:extLst>
              <a:ext uri="{FF2B5EF4-FFF2-40B4-BE49-F238E27FC236}">
                <a16:creationId xmlns:a16="http://schemas.microsoft.com/office/drawing/2014/main" id="{70D21D02-779D-3BFA-75A5-57D0EFF89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80DA4-72CC-96D8-2EDD-251B836B36FE}"/>
              </a:ext>
            </a:extLst>
          </p:cNvPr>
          <p:cNvSpPr>
            <a:spLocks noGrp="1"/>
          </p:cNvSpPr>
          <p:nvPr>
            <p:ph type="sldNum" sz="quarter" idx="12"/>
          </p:nvPr>
        </p:nvSpPr>
        <p:spPr/>
        <p:txBody>
          <a:bodyPr/>
          <a:lstStyle/>
          <a:p>
            <a:fld id="{B1FD8659-7E11-468E-844F-7AC5480358E3}" type="slidenum">
              <a:rPr lang="en-US" smtClean="0"/>
              <a:t>‹#›</a:t>
            </a:fld>
            <a:endParaRPr lang="en-US"/>
          </a:p>
        </p:txBody>
      </p:sp>
    </p:spTree>
    <p:extLst>
      <p:ext uri="{BB962C8B-B14F-4D97-AF65-F5344CB8AC3E}">
        <p14:creationId xmlns:p14="http://schemas.microsoft.com/office/powerpoint/2010/main" val="377673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1A49-EDAC-B8D5-3910-7BB0EBE5B5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49EB00-E11F-0F1C-B452-3E163CD138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88BE42-02C0-1AD1-90EA-E01E7009F0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D860D-192D-2FF4-F6FE-5424393422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44D02-C630-C299-29E5-B2D4219FC3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C672D7-92E1-3A0C-D976-7CAA57B138C1}"/>
              </a:ext>
            </a:extLst>
          </p:cNvPr>
          <p:cNvSpPr>
            <a:spLocks noGrp="1"/>
          </p:cNvSpPr>
          <p:nvPr>
            <p:ph type="dt" sz="half" idx="10"/>
          </p:nvPr>
        </p:nvSpPr>
        <p:spPr/>
        <p:txBody>
          <a:bodyPr/>
          <a:lstStyle/>
          <a:p>
            <a:fld id="{7C1BBDFD-8190-49F7-AE36-47F16CE04910}" type="datetimeFigureOut">
              <a:rPr lang="en-US" smtClean="0"/>
              <a:t>9/9/2022</a:t>
            </a:fld>
            <a:endParaRPr lang="en-US"/>
          </a:p>
        </p:txBody>
      </p:sp>
      <p:sp>
        <p:nvSpPr>
          <p:cNvPr id="8" name="Footer Placeholder 7">
            <a:extLst>
              <a:ext uri="{FF2B5EF4-FFF2-40B4-BE49-F238E27FC236}">
                <a16:creationId xmlns:a16="http://schemas.microsoft.com/office/drawing/2014/main" id="{DDC0D84B-AF3A-5CF3-8288-749A271880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1D098F-88A1-32BC-A381-9A61CB0E0FCE}"/>
              </a:ext>
            </a:extLst>
          </p:cNvPr>
          <p:cNvSpPr>
            <a:spLocks noGrp="1"/>
          </p:cNvSpPr>
          <p:nvPr>
            <p:ph type="sldNum" sz="quarter" idx="12"/>
          </p:nvPr>
        </p:nvSpPr>
        <p:spPr/>
        <p:txBody>
          <a:bodyPr/>
          <a:lstStyle/>
          <a:p>
            <a:fld id="{B1FD8659-7E11-468E-844F-7AC5480358E3}" type="slidenum">
              <a:rPr lang="en-US" smtClean="0"/>
              <a:t>‹#›</a:t>
            </a:fld>
            <a:endParaRPr lang="en-US"/>
          </a:p>
        </p:txBody>
      </p:sp>
    </p:spTree>
    <p:extLst>
      <p:ext uri="{BB962C8B-B14F-4D97-AF65-F5344CB8AC3E}">
        <p14:creationId xmlns:p14="http://schemas.microsoft.com/office/powerpoint/2010/main" val="28163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9581A-FA14-37C7-9321-D89754736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FCD32A-00A2-63AA-C7E3-5F5A72F4A085}"/>
              </a:ext>
            </a:extLst>
          </p:cNvPr>
          <p:cNvSpPr>
            <a:spLocks noGrp="1"/>
          </p:cNvSpPr>
          <p:nvPr>
            <p:ph type="dt" sz="half" idx="10"/>
          </p:nvPr>
        </p:nvSpPr>
        <p:spPr/>
        <p:txBody>
          <a:bodyPr/>
          <a:lstStyle/>
          <a:p>
            <a:fld id="{7C1BBDFD-8190-49F7-AE36-47F16CE04910}" type="datetimeFigureOut">
              <a:rPr lang="en-US" smtClean="0"/>
              <a:t>9/9/2022</a:t>
            </a:fld>
            <a:endParaRPr lang="en-US"/>
          </a:p>
        </p:txBody>
      </p:sp>
      <p:sp>
        <p:nvSpPr>
          <p:cNvPr id="4" name="Footer Placeholder 3">
            <a:extLst>
              <a:ext uri="{FF2B5EF4-FFF2-40B4-BE49-F238E27FC236}">
                <a16:creationId xmlns:a16="http://schemas.microsoft.com/office/drawing/2014/main" id="{4B8491D9-97B1-85DF-53BF-3C35C69685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90CB61-F3A8-8F4E-954F-C88506A9D410}"/>
              </a:ext>
            </a:extLst>
          </p:cNvPr>
          <p:cNvSpPr>
            <a:spLocks noGrp="1"/>
          </p:cNvSpPr>
          <p:nvPr>
            <p:ph type="sldNum" sz="quarter" idx="12"/>
          </p:nvPr>
        </p:nvSpPr>
        <p:spPr/>
        <p:txBody>
          <a:bodyPr/>
          <a:lstStyle/>
          <a:p>
            <a:fld id="{B1FD8659-7E11-468E-844F-7AC5480358E3}" type="slidenum">
              <a:rPr lang="en-US" smtClean="0"/>
              <a:t>‹#›</a:t>
            </a:fld>
            <a:endParaRPr lang="en-US"/>
          </a:p>
        </p:txBody>
      </p:sp>
    </p:spTree>
    <p:extLst>
      <p:ext uri="{BB962C8B-B14F-4D97-AF65-F5344CB8AC3E}">
        <p14:creationId xmlns:p14="http://schemas.microsoft.com/office/powerpoint/2010/main" val="330433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7057F1-9342-52DA-5D16-B09937FC441B}"/>
              </a:ext>
            </a:extLst>
          </p:cNvPr>
          <p:cNvSpPr>
            <a:spLocks noGrp="1"/>
          </p:cNvSpPr>
          <p:nvPr>
            <p:ph type="dt" sz="half" idx="10"/>
          </p:nvPr>
        </p:nvSpPr>
        <p:spPr/>
        <p:txBody>
          <a:bodyPr/>
          <a:lstStyle/>
          <a:p>
            <a:fld id="{7C1BBDFD-8190-49F7-AE36-47F16CE04910}" type="datetimeFigureOut">
              <a:rPr lang="en-US" smtClean="0"/>
              <a:t>9/9/2022</a:t>
            </a:fld>
            <a:endParaRPr lang="en-US"/>
          </a:p>
        </p:txBody>
      </p:sp>
      <p:sp>
        <p:nvSpPr>
          <p:cNvPr id="3" name="Footer Placeholder 2">
            <a:extLst>
              <a:ext uri="{FF2B5EF4-FFF2-40B4-BE49-F238E27FC236}">
                <a16:creationId xmlns:a16="http://schemas.microsoft.com/office/drawing/2014/main" id="{2AA542AC-13AE-AD77-162D-95779CFFB7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345924-F92C-2177-257F-00B5C4468394}"/>
              </a:ext>
            </a:extLst>
          </p:cNvPr>
          <p:cNvSpPr>
            <a:spLocks noGrp="1"/>
          </p:cNvSpPr>
          <p:nvPr>
            <p:ph type="sldNum" sz="quarter" idx="12"/>
          </p:nvPr>
        </p:nvSpPr>
        <p:spPr/>
        <p:txBody>
          <a:bodyPr/>
          <a:lstStyle/>
          <a:p>
            <a:fld id="{B1FD8659-7E11-468E-844F-7AC5480358E3}" type="slidenum">
              <a:rPr lang="en-US" smtClean="0"/>
              <a:t>‹#›</a:t>
            </a:fld>
            <a:endParaRPr lang="en-US"/>
          </a:p>
        </p:txBody>
      </p:sp>
    </p:spTree>
    <p:extLst>
      <p:ext uri="{BB962C8B-B14F-4D97-AF65-F5344CB8AC3E}">
        <p14:creationId xmlns:p14="http://schemas.microsoft.com/office/powerpoint/2010/main" val="96470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10DAF-5662-89CA-7F4A-35D81DE42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ECC36F-C229-3564-276A-23E4BD38E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0C7C9F-35E8-DADF-3816-5476EBAB4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DD19DB-DAC5-391C-0D69-2A6775492507}"/>
              </a:ext>
            </a:extLst>
          </p:cNvPr>
          <p:cNvSpPr>
            <a:spLocks noGrp="1"/>
          </p:cNvSpPr>
          <p:nvPr>
            <p:ph type="dt" sz="half" idx="10"/>
          </p:nvPr>
        </p:nvSpPr>
        <p:spPr/>
        <p:txBody>
          <a:bodyPr/>
          <a:lstStyle/>
          <a:p>
            <a:fld id="{7C1BBDFD-8190-49F7-AE36-47F16CE04910}" type="datetimeFigureOut">
              <a:rPr lang="en-US" smtClean="0"/>
              <a:t>9/9/2022</a:t>
            </a:fld>
            <a:endParaRPr lang="en-US"/>
          </a:p>
        </p:txBody>
      </p:sp>
      <p:sp>
        <p:nvSpPr>
          <p:cNvPr id="6" name="Footer Placeholder 5">
            <a:extLst>
              <a:ext uri="{FF2B5EF4-FFF2-40B4-BE49-F238E27FC236}">
                <a16:creationId xmlns:a16="http://schemas.microsoft.com/office/drawing/2014/main" id="{67372CBF-76D6-85BA-E484-E162A7FFE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796A6-C054-95DB-2730-CCADB0A9912A}"/>
              </a:ext>
            </a:extLst>
          </p:cNvPr>
          <p:cNvSpPr>
            <a:spLocks noGrp="1"/>
          </p:cNvSpPr>
          <p:nvPr>
            <p:ph type="sldNum" sz="quarter" idx="12"/>
          </p:nvPr>
        </p:nvSpPr>
        <p:spPr/>
        <p:txBody>
          <a:bodyPr/>
          <a:lstStyle/>
          <a:p>
            <a:fld id="{B1FD8659-7E11-468E-844F-7AC5480358E3}" type="slidenum">
              <a:rPr lang="en-US" smtClean="0"/>
              <a:t>‹#›</a:t>
            </a:fld>
            <a:endParaRPr lang="en-US"/>
          </a:p>
        </p:txBody>
      </p:sp>
    </p:spTree>
    <p:extLst>
      <p:ext uri="{BB962C8B-B14F-4D97-AF65-F5344CB8AC3E}">
        <p14:creationId xmlns:p14="http://schemas.microsoft.com/office/powerpoint/2010/main" val="252621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7F7F-B6DB-24EF-84C2-F040E69D8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6B9FA9-19D7-67CB-5CB9-E9D56D9241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500DA5-7186-411E-7B58-BB2D175F6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AC4966-8EBC-A2DC-902B-9C3B4C6C2D5C}"/>
              </a:ext>
            </a:extLst>
          </p:cNvPr>
          <p:cNvSpPr>
            <a:spLocks noGrp="1"/>
          </p:cNvSpPr>
          <p:nvPr>
            <p:ph type="dt" sz="half" idx="10"/>
          </p:nvPr>
        </p:nvSpPr>
        <p:spPr/>
        <p:txBody>
          <a:bodyPr/>
          <a:lstStyle/>
          <a:p>
            <a:fld id="{7C1BBDFD-8190-49F7-AE36-47F16CE04910}" type="datetimeFigureOut">
              <a:rPr lang="en-US" smtClean="0"/>
              <a:t>9/9/2022</a:t>
            </a:fld>
            <a:endParaRPr lang="en-US"/>
          </a:p>
        </p:txBody>
      </p:sp>
      <p:sp>
        <p:nvSpPr>
          <p:cNvPr id="6" name="Footer Placeholder 5">
            <a:extLst>
              <a:ext uri="{FF2B5EF4-FFF2-40B4-BE49-F238E27FC236}">
                <a16:creationId xmlns:a16="http://schemas.microsoft.com/office/drawing/2014/main" id="{6FFB5B06-334D-B9AF-7B50-152005DD9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6A4F2-F9B6-AA74-2A4A-08F98EDD097B}"/>
              </a:ext>
            </a:extLst>
          </p:cNvPr>
          <p:cNvSpPr>
            <a:spLocks noGrp="1"/>
          </p:cNvSpPr>
          <p:nvPr>
            <p:ph type="sldNum" sz="quarter" idx="12"/>
          </p:nvPr>
        </p:nvSpPr>
        <p:spPr/>
        <p:txBody>
          <a:bodyPr/>
          <a:lstStyle/>
          <a:p>
            <a:fld id="{B1FD8659-7E11-468E-844F-7AC5480358E3}" type="slidenum">
              <a:rPr lang="en-US" smtClean="0"/>
              <a:t>‹#›</a:t>
            </a:fld>
            <a:endParaRPr lang="en-US"/>
          </a:p>
        </p:txBody>
      </p:sp>
    </p:spTree>
    <p:extLst>
      <p:ext uri="{BB962C8B-B14F-4D97-AF65-F5344CB8AC3E}">
        <p14:creationId xmlns:p14="http://schemas.microsoft.com/office/powerpoint/2010/main" val="37725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D370E-2905-CA83-6C3D-FDD63AD8C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9D49F6-3B30-FDE4-76DE-F8147DC9FC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BA3D7-B0A2-506B-05D2-7AA806526A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BBDFD-8190-49F7-AE36-47F16CE04910}" type="datetimeFigureOut">
              <a:rPr lang="en-US" smtClean="0"/>
              <a:t>9/9/2022</a:t>
            </a:fld>
            <a:endParaRPr lang="en-US"/>
          </a:p>
        </p:txBody>
      </p:sp>
      <p:sp>
        <p:nvSpPr>
          <p:cNvPr id="5" name="Footer Placeholder 4">
            <a:extLst>
              <a:ext uri="{FF2B5EF4-FFF2-40B4-BE49-F238E27FC236}">
                <a16:creationId xmlns:a16="http://schemas.microsoft.com/office/drawing/2014/main" id="{28FC9666-50E7-FC62-AC4E-E716BA4D52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AA51FB-C2F9-2606-5EEE-836E2E39F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D8659-7E11-468E-844F-7AC5480358E3}" type="slidenum">
              <a:rPr lang="en-US" smtClean="0"/>
              <a:t>‹#›</a:t>
            </a:fld>
            <a:endParaRPr lang="en-US"/>
          </a:p>
        </p:txBody>
      </p:sp>
    </p:spTree>
    <p:extLst>
      <p:ext uri="{BB962C8B-B14F-4D97-AF65-F5344CB8AC3E}">
        <p14:creationId xmlns:p14="http://schemas.microsoft.com/office/powerpoint/2010/main" val="3811955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ground, sky, person&#10;&#10;Description automatically generated">
            <a:extLst>
              <a:ext uri="{FF2B5EF4-FFF2-40B4-BE49-F238E27FC236}">
                <a16:creationId xmlns:a16="http://schemas.microsoft.com/office/drawing/2014/main" id="{1120F2F9-BB32-7869-C954-387C6842CB60}"/>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0145" b="4855"/>
          <a:stretch/>
        </p:blipFill>
        <p:spPr>
          <a:xfrm>
            <a:off x="20" y="1"/>
            <a:ext cx="12191980" cy="6857999"/>
          </a:xfrm>
          <a:prstGeom prst="rect">
            <a:avLst/>
          </a:prstGeom>
        </p:spPr>
      </p:pic>
      <p:sp>
        <p:nvSpPr>
          <p:cNvPr id="2" name="Title 1">
            <a:extLst>
              <a:ext uri="{FF2B5EF4-FFF2-40B4-BE49-F238E27FC236}">
                <a16:creationId xmlns:a16="http://schemas.microsoft.com/office/drawing/2014/main" id="{3A997BA0-169E-FB4A-D575-915EFAA2AB18}"/>
              </a:ext>
            </a:extLst>
          </p:cNvPr>
          <p:cNvSpPr>
            <a:spLocks noGrp="1"/>
          </p:cNvSpPr>
          <p:nvPr>
            <p:ph type="title"/>
          </p:nvPr>
        </p:nvSpPr>
        <p:spPr>
          <a:xfrm>
            <a:off x="838199" y="1065862"/>
            <a:ext cx="6052955" cy="4726276"/>
          </a:xfrm>
        </p:spPr>
        <p:txBody>
          <a:bodyPr>
            <a:normAutofit/>
          </a:bodyPr>
          <a:lstStyle/>
          <a:p>
            <a:pPr algn="r"/>
            <a:r>
              <a:rPr lang="en-US" sz="8000" dirty="0">
                <a:ln w="22225">
                  <a:solidFill>
                    <a:srgbClr val="FFFFFF"/>
                  </a:solidFill>
                </a:ln>
                <a:latin typeface="Raleway Black" pitchFamily="2" charset="0"/>
              </a:rPr>
              <a:t>September 2022 </a:t>
            </a:r>
            <a:br>
              <a:rPr lang="en-US" sz="8000" dirty="0">
                <a:ln w="22225">
                  <a:solidFill>
                    <a:srgbClr val="FFFFFF"/>
                  </a:solidFill>
                </a:ln>
                <a:latin typeface="Raleway Black" pitchFamily="2" charset="0"/>
              </a:rPr>
            </a:br>
            <a:r>
              <a:rPr lang="en-US" sz="8000" dirty="0">
                <a:ln w="22225">
                  <a:solidFill>
                    <a:srgbClr val="FFFFFF"/>
                  </a:solidFill>
                </a:ln>
                <a:latin typeface="Raleway Black" pitchFamily="2" charset="0"/>
              </a:rPr>
              <a:t>10-minute meeting</a:t>
            </a:r>
          </a:p>
        </p:txBody>
      </p:sp>
      <p:cxnSp>
        <p:nvCxnSpPr>
          <p:cNvPr id="16" name="Straight Connector 15">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BF8B59EE-1CFC-2337-F69D-EE7F8C215370}"/>
              </a:ext>
            </a:extLst>
          </p:cNvPr>
          <p:cNvSpPr>
            <a:spLocks noGrp="1"/>
          </p:cNvSpPr>
          <p:nvPr>
            <p:ph idx="1"/>
          </p:nvPr>
        </p:nvSpPr>
        <p:spPr>
          <a:xfrm>
            <a:off x="7534641" y="1065862"/>
            <a:ext cx="3860002" cy="4726276"/>
          </a:xfrm>
        </p:spPr>
        <p:txBody>
          <a:bodyPr anchor="ctr">
            <a:normAutofit/>
          </a:bodyPr>
          <a:lstStyle/>
          <a:p>
            <a:pPr marL="0" indent="0">
              <a:buNone/>
            </a:pPr>
            <a:r>
              <a:rPr lang="en-US" sz="3200" b="1" dirty="0">
                <a:solidFill>
                  <a:srgbClr val="FFFFFF"/>
                </a:solidFill>
                <a:latin typeface="Raleway" pitchFamily="2" charset="0"/>
              </a:rPr>
              <a:t>Agenda</a:t>
            </a:r>
            <a:r>
              <a:rPr lang="en-US" sz="3200" dirty="0">
                <a:solidFill>
                  <a:srgbClr val="FFFFFF"/>
                </a:solidFill>
                <a:latin typeface="Raleway" pitchFamily="2" charset="0"/>
              </a:rPr>
              <a:t>:</a:t>
            </a:r>
          </a:p>
          <a:p>
            <a:r>
              <a:rPr lang="en-US" sz="3200" dirty="0">
                <a:solidFill>
                  <a:srgbClr val="FFFFFF"/>
                </a:solidFill>
                <a:latin typeface="Raleway" pitchFamily="2" charset="0"/>
              </a:rPr>
              <a:t>Our new contract</a:t>
            </a:r>
          </a:p>
          <a:p>
            <a:r>
              <a:rPr lang="en-US" sz="3200" dirty="0">
                <a:solidFill>
                  <a:srgbClr val="FFFFFF"/>
                </a:solidFill>
                <a:latin typeface="Raleway" pitchFamily="2" charset="0"/>
              </a:rPr>
              <a:t>Brightspace</a:t>
            </a:r>
          </a:p>
          <a:p>
            <a:r>
              <a:rPr lang="en-US" sz="3200" dirty="0">
                <a:solidFill>
                  <a:srgbClr val="FFFFFF"/>
                </a:solidFill>
                <a:latin typeface="Raleway" pitchFamily="2" charset="0"/>
              </a:rPr>
              <a:t>Contractors</a:t>
            </a:r>
          </a:p>
          <a:p>
            <a:r>
              <a:rPr lang="en-US" sz="3200" dirty="0">
                <a:solidFill>
                  <a:srgbClr val="FFFFFF"/>
                </a:solidFill>
                <a:latin typeface="Raleway" pitchFamily="2" charset="0"/>
              </a:rPr>
              <a:t>Get out the Vote</a:t>
            </a:r>
          </a:p>
          <a:p>
            <a:r>
              <a:rPr lang="en-US" sz="3200" dirty="0">
                <a:solidFill>
                  <a:srgbClr val="FFFFFF"/>
                </a:solidFill>
                <a:latin typeface="Raleway" pitchFamily="2" charset="0"/>
              </a:rPr>
              <a:t>TAAAC Updates</a:t>
            </a:r>
          </a:p>
          <a:p>
            <a:endParaRPr lang="en-US" sz="3200" dirty="0">
              <a:solidFill>
                <a:srgbClr val="FFFFFF"/>
              </a:solidFill>
              <a:latin typeface="Raleway" pitchFamily="2" charset="0"/>
            </a:endParaRPr>
          </a:p>
        </p:txBody>
      </p:sp>
    </p:spTree>
    <p:extLst>
      <p:ext uri="{BB962C8B-B14F-4D97-AF65-F5344CB8AC3E}">
        <p14:creationId xmlns:p14="http://schemas.microsoft.com/office/powerpoint/2010/main" val="2746837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4FA1"/>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0DB2C40E-7205-632C-A643-0604FD46D3A5}"/>
              </a:ext>
            </a:extLst>
          </p:cNvPr>
          <p:cNvPicPr>
            <a:picLocks noChangeAspect="1"/>
          </p:cNvPicPr>
          <p:nvPr/>
        </p:nvPicPr>
        <p:blipFill rotWithShape="1">
          <a:blip r:embed="rId3">
            <a:extLst>
              <a:ext uri="{28A0092B-C50C-407E-A947-70E740481C1C}">
                <a14:useLocalDpi xmlns:a14="http://schemas.microsoft.com/office/drawing/2010/main" val="0"/>
              </a:ext>
            </a:extLst>
          </a:blip>
          <a:srcRect b="47207"/>
          <a:stretch/>
        </p:blipFill>
        <p:spPr>
          <a:xfrm>
            <a:off x="0" y="-2967747"/>
            <a:ext cx="12192000" cy="6396747"/>
          </a:xfrm>
          <a:prstGeom prst="rect">
            <a:avLst/>
          </a:prstGeom>
        </p:spPr>
      </p:pic>
      <p:pic>
        <p:nvPicPr>
          <p:cNvPr id="9" name="Picture 8" descr="Qr code&#10;&#10;Description automatically generated">
            <a:extLst>
              <a:ext uri="{FF2B5EF4-FFF2-40B4-BE49-F238E27FC236}">
                <a16:creationId xmlns:a16="http://schemas.microsoft.com/office/drawing/2014/main" id="{E76DF5E7-E5DB-C845-6208-C075A3357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937" y="3429000"/>
            <a:ext cx="2778125" cy="2778125"/>
          </a:xfrm>
          <a:prstGeom prst="rect">
            <a:avLst/>
          </a:prstGeom>
        </p:spPr>
      </p:pic>
    </p:spTree>
    <p:extLst>
      <p:ext uri="{BB962C8B-B14F-4D97-AF65-F5344CB8AC3E}">
        <p14:creationId xmlns:p14="http://schemas.microsoft.com/office/powerpoint/2010/main" val="383995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room&#10;&#10;Description automatically generated with medium confidence">
            <a:extLst>
              <a:ext uri="{FF2B5EF4-FFF2-40B4-BE49-F238E27FC236}">
                <a16:creationId xmlns:a16="http://schemas.microsoft.com/office/drawing/2014/main" id="{EEEA25E5-D273-682A-88D5-61F512741C8E}"/>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2286000"/>
            <a:ext cx="12192000" cy="9144000"/>
          </a:xfrm>
          <a:prstGeom prst="rect">
            <a:avLst/>
          </a:prstGeom>
        </p:spPr>
      </p:pic>
      <p:sp>
        <p:nvSpPr>
          <p:cNvPr id="2" name="Title 1">
            <a:extLst>
              <a:ext uri="{FF2B5EF4-FFF2-40B4-BE49-F238E27FC236}">
                <a16:creationId xmlns:a16="http://schemas.microsoft.com/office/drawing/2014/main" id="{E3116070-68BF-57EB-76E6-56EB08EC895F}"/>
              </a:ext>
            </a:extLst>
          </p:cNvPr>
          <p:cNvSpPr>
            <a:spLocks noGrp="1"/>
          </p:cNvSpPr>
          <p:nvPr>
            <p:ph type="title"/>
          </p:nvPr>
        </p:nvSpPr>
        <p:spPr>
          <a:xfrm>
            <a:off x="838200" y="1065862"/>
            <a:ext cx="5841999" cy="4726276"/>
          </a:xfrm>
        </p:spPr>
        <p:txBody>
          <a:bodyPr>
            <a:normAutofit/>
          </a:bodyPr>
          <a:lstStyle/>
          <a:p>
            <a:pPr algn="r"/>
            <a:r>
              <a:rPr lang="en-US" sz="5400" dirty="0">
                <a:latin typeface="Raleway Black" pitchFamily="2" charset="0"/>
              </a:rPr>
              <a:t>FY24 Bargaining Survey </a:t>
            </a:r>
            <a:br>
              <a:rPr lang="en-US" sz="5400" dirty="0">
                <a:latin typeface="Raleway Black" pitchFamily="2" charset="0"/>
              </a:rPr>
            </a:br>
            <a:br>
              <a:rPr lang="en-US" sz="5400" dirty="0">
                <a:latin typeface="Raleway Black" pitchFamily="2" charset="0"/>
              </a:rPr>
            </a:br>
            <a:br>
              <a:rPr lang="en-US" sz="5400" dirty="0">
                <a:latin typeface="Raleway Black" pitchFamily="2" charset="0"/>
              </a:rPr>
            </a:br>
            <a:r>
              <a:rPr lang="en-US" sz="5400" dirty="0">
                <a:latin typeface="Raleway Black" pitchFamily="2" charset="0"/>
              </a:rPr>
              <a:t>&amp; Team Application</a:t>
            </a:r>
          </a:p>
        </p:txBody>
      </p:sp>
      <p:pic>
        <p:nvPicPr>
          <p:cNvPr id="3077" name="Picture 5">
            <a:extLst>
              <a:ext uri="{FF2B5EF4-FFF2-40B4-BE49-F238E27FC236}">
                <a16:creationId xmlns:a16="http://schemas.microsoft.com/office/drawing/2014/main" id="{65A433C1-C2B1-6AEB-FD66-4BE2777A4D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482" y="70104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B67A6C7D-6827-D33C-5CD9-1C02D6E159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2482" y="387604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91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eiling, floor, indoor, person&#10;&#10;Description automatically generated">
            <a:extLst>
              <a:ext uri="{FF2B5EF4-FFF2-40B4-BE49-F238E27FC236}">
                <a16:creationId xmlns:a16="http://schemas.microsoft.com/office/drawing/2014/main" id="{1586D61F-19AE-CD6E-C545-7A548D47AD08}"/>
              </a:ext>
            </a:extLst>
          </p:cNvPr>
          <p:cNvPicPr>
            <a:picLocks noChangeAspect="1"/>
          </p:cNvPicPr>
          <p:nvPr/>
        </p:nvPicPr>
        <p:blipFill rotWithShape="1">
          <a:blip r:embed="rId3">
            <a:extLst>
              <a:ext uri="{28A0092B-C50C-407E-A947-70E740481C1C}">
                <a14:useLocalDpi xmlns:a14="http://schemas.microsoft.com/office/drawing/2010/main" val="0"/>
              </a:ext>
            </a:extLst>
          </a:blip>
          <a:srcRect b="5119"/>
          <a:stretch/>
        </p:blipFill>
        <p:spPr>
          <a:xfrm>
            <a:off x="1"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3C3BFB-3C58-28C2-C881-AAE886D3C201}"/>
              </a:ext>
            </a:extLst>
          </p:cNvPr>
          <p:cNvSpPr>
            <a:spLocks noGrp="1"/>
          </p:cNvSpPr>
          <p:nvPr>
            <p:ph type="title"/>
          </p:nvPr>
        </p:nvSpPr>
        <p:spPr>
          <a:xfrm>
            <a:off x="7531610" y="365124"/>
            <a:ext cx="3822189" cy="3063875"/>
          </a:xfrm>
        </p:spPr>
        <p:txBody>
          <a:bodyPr>
            <a:normAutofit fontScale="90000"/>
          </a:bodyPr>
          <a:lstStyle/>
          <a:p>
            <a:r>
              <a:rPr lang="en-US" b="1" i="0" dirty="0">
                <a:effectLst/>
                <a:latin typeface="Raleway Black" pitchFamily="2" charset="0"/>
              </a:rPr>
              <a:t>3 STEPS TO ADDRESS BRIGHTSPACE IN YOUR SCHOOL</a:t>
            </a:r>
          </a:p>
        </p:txBody>
      </p:sp>
      <p:sp>
        <p:nvSpPr>
          <p:cNvPr id="3" name="Content Placeholder 2">
            <a:extLst>
              <a:ext uri="{FF2B5EF4-FFF2-40B4-BE49-F238E27FC236}">
                <a16:creationId xmlns:a16="http://schemas.microsoft.com/office/drawing/2014/main" id="{87540498-A201-D48F-3866-5974CFB80330}"/>
              </a:ext>
            </a:extLst>
          </p:cNvPr>
          <p:cNvSpPr>
            <a:spLocks noGrp="1"/>
          </p:cNvSpPr>
          <p:nvPr>
            <p:ph idx="1"/>
          </p:nvPr>
        </p:nvSpPr>
        <p:spPr>
          <a:xfrm>
            <a:off x="7531610" y="3832963"/>
            <a:ext cx="3822189" cy="2343999"/>
          </a:xfrm>
        </p:spPr>
        <p:txBody>
          <a:bodyPr>
            <a:normAutofit fontScale="92500" lnSpcReduction="10000"/>
          </a:bodyPr>
          <a:lstStyle/>
          <a:p>
            <a:pPr marL="514350" indent="-514350">
              <a:buFont typeface="+mj-lt"/>
              <a:buAutoNum type="arabicPeriod"/>
            </a:pPr>
            <a:r>
              <a:rPr lang="en-US" sz="3200" dirty="0">
                <a:latin typeface="Raleway" pitchFamily="2" charset="0"/>
              </a:rPr>
              <a:t>Track your Hours</a:t>
            </a:r>
          </a:p>
          <a:p>
            <a:pPr marL="514350" indent="-514350">
              <a:buFont typeface="+mj-lt"/>
              <a:buAutoNum type="arabicPeriod"/>
            </a:pPr>
            <a:r>
              <a:rPr lang="en-US" sz="3200" dirty="0">
                <a:latin typeface="Raleway" pitchFamily="2" charset="0"/>
              </a:rPr>
              <a:t>Bring your data to the FAC</a:t>
            </a:r>
          </a:p>
          <a:p>
            <a:pPr marL="514350" indent="-514350">
              <a:buFont typeface="+mj-lt"/>
              <a:buAutoNum type="arabicPeriod"/>
            </a:pPr>
            <a:r>
              <a:rPr lang="en-US" sz="3200" dirty="0">
                <a:latin typeface="Raleway" pitchFamily="2" charset="0"/>
              </a:rPr>
              <a:t>Advocate with AACPS leaders</a:t>
            </a:r>
          </a:p>
        </p:txBody>
      </p:sp>
    </p:spTree>
    <p:extLst>
      <p:ext uri="{BB962C8B-B14F-4D97-AF65-F5344CB8AC3E}">
        <p14:creationId xmlns:p14="http://schemas.microsoft.com/office/powerpoint/2010/main" val="90844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holding signs&#10;&#10;Description automatically generated">
            <a:extLst>
              <a:ext uri="{FF2B5EF4-FFF2-40B4-BE49-F238E27FC236}">
                <a16:creationId xmlns:a16="http://schemas.microsoft.com/office/drawing/2014/main" id="{45D91BA8-3155-AB19-875C-F1909FF44A73}"/>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1DA3300C-A525-42AE-4C18-7ADBCDDBD037}"/>
              </a:ext>
            </a:extLst>
          </p:cNvPr>
          <p:cNvSpPr>
            <a:spLocks noGrp="1"/>
          </p:cNvSpPr>
          <p:nvPr>
            <p:ph type="title"/>
          </p:nvPr>
        </p:nvSpPr>
        <p:spPr>
          <a:xfrm>
            <a:off x="1769532" y="1695576"/>
            <a:ext cx="8652938" cy="3750809"/>
          </a:xfrm>
        </p:spPr>
        <p:txBody>
          <a:bodyPr vert="horz" lIns="91440" tIns="45720" rIns="91440" bIns="45720" rtlCol="0" anchor="ctr">
            <a:normAutofit/>
          </a:bodyPr>
          <a:lstStyle/>
          <a:p>
            <a:pPr algn="ctr"/>
            <a:r>
              <a:rPr lang="en-US" sz="8000" dirty="0">
                <a:latin typeface="Raleway Black" pitchFamily="2" charset="0"/>
              </a:rPr>
              <a:t>100 Special Educators </a:t>
            </a:r>
            <a:br>
              <a:rPr lang="en-US" sz="8000" dirty="0">
                <a:latin typeface="Raleway Black" pitchFamily="2" charset="0"/>
              </a:rPr>
            </a:br>
            <a:r>
              <a:rPr lang="en-US" sz="8000" dirty="0">
                <a:latin typeface="Raleway Black" pitchFamily="2" charset="0"/>
              </a:rPr>
              <a:t>Sign Grievance!</a:t>
            </a:r>
          </a:p>
        </p:txBody>
      </p:sp>
      <p:sp>
        <p:nvSpPr>
          <p:cNvPr id="14" name="Rectangle 13">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51995319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and person smiling&#10;&#10;Description automatically generated with low confidence">
            <a:extLst>
              <a:ext uri="{FF2B5EF4-FFF2-40B4-BE49-F238E27FC236}">
                <a16:creationId xmlns:a16="http://schemas.microsoft.com/office/drawing/2014/main" id="{9D257370-34E2-3C05-A950-2C52E6ABC3C8}"/>
              </a:ext>
            </a:extLst>
          </p:cNvPr>
          <p:cNvPicPr>
            <a:picLocks noChangeAspect="1"/>
          </p:cNvPicPr>
          <p:nvPr/>
        </p:nvPicPr>
        <p:blipFill rotWithShape="1">
          <a:blip r:embed="rId3">
            <a:extLst>
              <a:ext uri="{28A0092B-C50C-407E-A947-70E740481C1C}">
                <a14:useLocalDpi xmlns:a14="http://schemas.microsoft.com/office/drawing/2010/main" val="0"/>
              </a:ext>
            </a:extLst>
          </a:blip>
          <a:srcRect t="3892" r="-2" b="25212"/>
          <a:stretch/>
        </p:blipFill>
        <p:spPr>
          <a:xfrm>
            <a:off x="321730" y="321732"/>
            <a:ext cx="5674897" cy="3017405"/>
          </a:xfrm>
          <a:prstGeom prst="rect">
            <a:avLst/>
          </a:prstGeom>
        </p:spPr>
      </p:pic>
      <p:pic>
        <p:nvPicPr>
          <p:cNvPr id="5" name="Picture 4" descr="Logo&#10;&#10;Description automatically generated">
            <a:extLst>
              <a:ext uri="{FF2B5EF4-FFF2-40B4-BE49-F238E27FC236}">
                <a16:creationId xmlns:a16="http://schemas.microsoft.com/office/drawing/2014/main" id="{661E778C-3A37-99B5-5375-C7C3E498E3BE}"/>
              </a:ext>
            </a:extLst>
          </p:cNvPr>
          <p:cNvPicPr>
            <a:picLocks noChangeAspect="1"/>
          </p:cNvPicPr>
          <p:nvPr/>
        </p:nvPicPr>
        <p:blipFill rotWithShape="1">
          <a:blip r:embed="rId4">
            <a:extLst>
              <a:ext uri="{28A0092B-C50C-407E-A947-70E740481C1C}">
                <a14:useLocalDpi xmlns:a14="http://schemas.microsoft.com/office/drawing/2010/main" val="0"/>
              </a:ext>
            </a:extLst>
          </a:blip>
          <a:srcRect l="9177" r="9461" b="-1"/>
          <a:stretch/>
        </p:blipFill>
        <p:spPr>
          <a:xfrm>
            <a:off x="321730" y="3510853"/>
            <a:ext cx="5674897" cy="2789954"/>
          </a:xfrm>
          <a:prstGeom prst="rect">
            <a:avLst/>
          </a:prstGeom>
        </p:spPr>
      </p:pic>
      <p:pic>
        <p:nvPicPr>
          <p:cNvPr id="7" name="Picture 6" descr="Qr code&#10;&#10;Description automatically generated">
            <a:extLst>
              <a:ext uri="{FF2B5EF4-FFF2-40B4-BE49-F238E27FC236}">
                <a16:creationId xmlns:a16="http://schemas.microsoft.com/office/drawing/2014/main" id="{6D4BDE8D-AD40-D553-0D31-8C3853199F74}"/>
              </a:ext>
            </a:extLst>
          </p:cNvPr>
          <p:cNvPicPr>
            <a:picLocks noChangeAspect="1"/>
          </p:cNvPicPr>
          <p:nvPr/>
        </p:nvPicPr>
        <p:blipFill rotWithShape="1">
          <a:blip r:embed="rId5">
            <a:extLst>
              <a:ext uri="{28A0092B-C50C-407E-A947-70E740481C1C}">
                <a14:useLocalDpi xmlns:a14="http://schemas.microsoft.com/office/drawing/2010/main" val="0"/>
              </a:ext>
            </a:extLst>
          </a:blip>
          <a:srcRect l="4354" r="734" b="1"/>
          <a:stretch/>
        </p:blipFill>
        <p:spPr>
          <a:xfrm>
            <a:off x="6195373" y="321733"/>
            <a:ext cx="5674897" cy="5979074"/>
          </a:xfrm>
          <a:prstGeom prst="rect">
            <a:avLst/>
          </a:prstGeom>
        </p:spPr>
      </p:pic>
    </p:spTree>
    <p:extLst>
      <p:ext uri="{BB962C8B-B14F-4D97-AF65-F5344CB8AC3E}">
        <p14:creationId xmlns:p14="http://schemas.microsoft.com/office/powerpoint/2010/main" val="217458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holding signs&#10;&#10;Description automatically generated">
            <a:extLst>
              <a:ext uri="{FF2B5EF4-FFF2-40B4-BE49-F238E27FC236}">
                <a16:creationId xmlns:a16="http://schemas.microsoft.com/office/drawing/2014/main" id="{B332ACE3-70DA-F0B2-916D-08940E79D88A}"/>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5813816"/>
            <a:ext cx="12192000" cy="16256000"/>
          </a:xfrm>
          <a:prstGeom prst="rect">
            <a:avLst/>
          </a:prstGeom>
        </p:spPr>
      </p:pic>
      <p:sp>
        <p:nvSpPr>
          <p:cNvPr id="2" name="Title 1">
            <a:extLst>
              <a:ext uri="{FF2B5EF4-FFF2-40B4-BE49-F238E27FC236}">
                <a16:creationId xmlns:a16="http://schemas.microsoft.com/office/drawing/2014/main" id="{EA20F427-A29F-0347-41F2-F5C9811B51F9}"/>
              </a:ext>
            </a:extLst>
          </p:cNvPr>
          <p:cNvSpPr>
            <a:spLocks noGrp="1"/>
          </p:cNvSpPr>
          <p:nvPr>
            <p:ph type="title"/>
          </p:nvPr>
        </p:nvSpPr>
        <p:spPr>
          <a:xfrm>
            <a:off x="838200" y="365125"/>
            <a:ext cx="10515600" cy="1250733"/>
          </a:xfrm>
        </p:spPr>
        <p:txBody>
          <a:bodyPr>
            <a:normAutofit/>
          </a:bodyPr>
          <a:lstStyle/>
          <a:p>
            <a:r>
              <a:rPr lang="en-US" sz="8000" dirty="0">
                <a:latin typeface="Raleway Black" pitchFamily="2" charset="0"/>
              </a:rPr>
              <a:t>UNION UPDATES</a:t>
            </a:r>
          </a:p>
        </p:txBody>
      </p:sp>
      <p:sp>
        <p:nvSpPr>
          <p:cNvPr id="3" name="Content Placeholder 2">
            <a:extLst>
              <a:ext uri="{FF2B5EF4-FFF2-40B4-BE49-F238E27FC236}">
                <a16:creationId xmlns:a16="http://schemas.microsoft.com/office/drawing/2014/main" id="{D2C53DAE-6919-AFB6-DD90-09F3CA85B5A3}"/>
              </a:ext>
            </a:extLst>
          </p:cNvPr>
          <p:cNvSpPr>
            <a:spLocks noGrp="1"/>
          </p:cNvSpPr>
          <p:nvPr>
            <p:ph idx="1"/>
          </p:nvPr>
        </p:nvSpPr>
        <p:spPr>
          <a:xfrm>
            <a:off x="838200" y="1825625"/>
            <a:ext cx="6414370" cy="4351338"/>
          </a:xfrm>
          <a:ln>
            <a:noFill/>
          </a:ln>
          <a:effectLst>
            <a:outerShdw blurRad="149987" dist="250190" dir="8460000" algn="ctr">
              <a:srgbClr val="000000">
                <a:alpha val="28000"/>
              </a:srgbClr>
            </a:outerShdw>
          </a:effectLst>
        </p:spPr>
        <p:txBody>
          <a:bodyPr>
            <a:normAutofit/>
          </a:bodyPr>
          <a:lstStyle/>
          <a:p>
            <a:r>
              <a:rPr lang="en-US" sz="4400" b="1" dirty="0">
                <a:latin typeface="Raleway" pitchFamily="2" charset="0"/>
              </a:rPr>
              <a:t>Tutor pool</a:t>
            </a:r>
          </a:p>
          <a:p>
            <a:r>
              <a:rPr lang="en-US" sz="4400" b="1" dirty="0">
                <a:latin typeface="Raleway" pitchFamily="2" charset="0"/>
              </a:rPr>
              <a:t>Sick Leave Bank</a:t>
            </a:r>
          </a:p>
          <a:p>
            <a:r>
              <a:rPr lang="en-US" sz="4400" b="1" dirty="0">
                <a:latin typeface="Raleway" pitchFamily="2" charset="0"/>
              </a:rPr>
              <a:t>Member Committees</a:t>
            </a:r>
          </a:p>
        </p:txBody>
      </p:sp>
      <p:pic>
        <p:nvPicPr>
          <p:cNvPr id="8" name="Picture 7" descr="Qr code&#10;&#10;Description automatically generated">
            <a:extLst>
              <a:ext uri="{FF2B5EF4-FFF2-40B4-BE49-F238E27FC236}">
                <a16:creationId xmlns:a16="http://schemas.microsoft.com/office/drawing/2014/main" id="{22BB5A36-1175-8EEF-2CEF-DB00F3926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9001" y="4478142"/>
            <a:ext cx="2014733" cy="2014733"/>
          </a:xfrm>
          <a:prstGeom prst="rect">
            <a:avLst/>
          </a:prstGeom>
        </p:spPr>
      </p:pic>
      <p:sp>
        <p:nvSpPr>
          <p:cNvPr id="9" name="Arrow: Curved Right 8">
            <a:extLst>
              <a:ext uri="{FF2B5EF4-FFF2-40B4-BE49-F238E27FC236}">
                <a16:creationId xmlns:a16="http://schemas.microsoft.com/office/drawing/2014/main" id="{1EEF8A41-5AAF-114B-A9EC-C9737003A1C2}"/>
              </a:ext>
            </a:extLst>
          </p:cNvPr>
          <p:cNvSpPr/>
          <p:nvPr/>
        </p:nvSpPr>
        <p:spPr>
          <a:xfrm>
            <a:off x="8388263" y="3429000"/>
            <a:ext cx="889348" cy="1587217"/>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DD355E64-0CDE-B6DB-4DEC-8F557ABF024B}"/>
              </a:ext>
            </a:extLst>
          </p:cNvPr>
          <p:cNvSpPr txBox="1"/>
          <p:nvPr/>
        </p:nvSpPr>
        <p:spPr>
          <a:xfrm>
            <a:off x="8388263" y="2844472"/>
            <a:ext cx="2014733" cy="1077218"/>
          </a:xfrm>
          <a:prstGeom prst="rect">
            <a:avLst/>
          </a:prstGeom>
          <a:noFill/>
        </p:spPr>
        <p:txBody>
          <a:bodyPr wrap="square" rtlCol="0">
            <a:spAutoFit/>
          </a:bodyPr>
          <a:lstStyle/>
          <a:p>
            <a:pPr algn="r"/>
            <a:r>
              <a:rPr lang="en-US" sz="3200" dirty="0">
                <a:latin typeface="Raleway Black" pitchFamily="2" charset="0"/>
              </a:rPr>
              <a:t>FOLLOW US!</a:t>
            </a:r>
          </a:p>
        </p:txBody>
      </p:sp>
    </p:spTree>
    <p:extLst>
      <p:ext uri="{BB962C8B-B14F-4D97-AF65-F5344CB8AC3E}">
        <p14:creationId xmlns:p14="http://schemas.microsoft.com/office/powerpoint/2010/main" val="424039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blue&#10;&#10;Description automatically generated">
            <a:extLst>
              <a:ext uri="{FF2B5EF4-FFF2-40B4-BE49-F238E27FC236}">
                <a16:creationId xmlns:a16="http://schemas.microsoft.com/office/drawing/2014/main" id="{497973AD-15EC-B1CA-ECAD-6A62AFDE305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25000"/>
          <a:stretch/>
        </p:blipFill>
        <p:spPr>
          <a:xfrm>
            <a:off x="20" y="1"/>
            <a:ext cx="12191980" cy="6857999"/>
          </a:xfrm>
          <a:prstGeom prst="rect">
            <a:avLst/>
          </a:prstGeom>
        </p:spPr>
      </p:pic>
      <p:sp>
        <p:nvSpPr>
          <p:cNvPr id="2" name="Title 1">
            <a:extLst>
              <a:ext uri="{FF2B5EF4-FFF2-40B4-BE49-F238E27FC236}">
                <a16:creationId xmlns:a16="http://schemas.microsoft.com/office/drawing/2014/main" id="{E0B8DCFD-3E80-2B99-4031-188A88C1C5D6}"/>
              </a:ext>
            </a:extLst>
          </p:cNvPr>
          <p:cNvSpPr>
            <a:spLocks noGrp="1"/>
          </p:cNvSpPr>
          <p:nvPr>
            <p:ph type="ctrTitle"/>
          </p:nvPr>
        </p:nvSpPr>
        <p:spPr>
          <a:xfrm>
            <a:off x="1524000" y="1122362"/>
            <a:ext cx="9144000" cy="2900518"/>
          </a:xfrm>
        </p:spPr>
        <p:txBody>
          <a:bodyPr>
            <a:normAutofit/>
          </a:bodyPr>
          <a:lstStyle/>
          <a:p>
            <a:r>
              <a:rPr lang="en-US">
                <a:solidFill>
                  <a:srgbClr val="FFFFFF"/>
                </a:solidFill>
                <a:latin typeface="Raleway Black" pitchFamily="2" charset="0"/>
              </a:rPr>
              <a:t>	QUESTIONS?</a:t>
            </a:r>
          </a:p>
        </p:txBody>
      </p:sp>
    </p:spTree>
    <p:extLst>
      <p:ext uri="{BB962C8B-B14F-4D97-AF65-F5344CB8AC3E}">
        <p14:creationId xmlns:p14="http://schemas.microsoft.com/office/powerpoint/2010/main" val="2246539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093F4D75FA154D9A8E6A43AAB7654F" ma:contentTypeVersion="13" ma:contentTypeDescription="Create a new document." ma:contentTypeScope="" ma:versionID="56d7d1ccab05fa3cebfb647fdd5a8611">
  <xsd:schema xmlns:xsd="http://www.w3.org/2001/XMLSchema" xmlns:xs="http://www.w3.org/2001/XMLSchema" xmlns:p="http://schemas.microsoft.com/office/2006/metadata/properties" xmlns:ns3="d4290495-41e4-4597-950a-1fca62c76f80" xmlns:ns4="44cdf1db-cc4f-467e-ad08-74b583dbf2f1" targetNamespace="http://schemas.microsoft.com/office/2006/metadata/properties" ma:root="true" ma:fieldsID="ef24611ce209f328c7bb0b537fd99095" ns3:_="" ns4:_="">
    <xsd:import namespace="d4290495-41e4-4597-950a-1fca62c76f80"/>
    <xsd:import namespace="44cdf1db-cc4f-467e-ad08-74b583dbf2f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90495-41e4-4597-950a-1fca62c76f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cdf1db-cc4f-467e-ad08-74b583dbf2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2B2A60-64EE-4AEC-B673-25689E3B90B3}">
  <ds:schemaRefs>
    <ds:schemaRef ds:uri="http://schemas.microsoft.com/sharepoint/v3/contenttype/forms"/>
  </ds:schemaRefs>
</ds:datastoreItem>
</file>

<file path=customXml/itemProps2.xml><?xml version="1.0" encoding="utf-8"?>
<ds:datastoreItem xmlns:ds="http://schemas.openxmlformats.org/officeDocument/2006/customXml" ds:itemID="{9B958834-0C6C-4F0A-9103-E509B5539F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290495-41e4-4597-950a-1fca62c76f80"/>
    <ds:schemaRef ds:uri="44cdf1db-cc4f-467e-ad08-74b583dbf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5760DB-F12E-4127-9AF6-2275550EBC4C}">
  <ds:schemaRefs>
    <ds:schemaRef ds:uri="http://purl.org/dc/dcmitype/"/>
    <ds:schemaRef ds:uri="http://schemas.microsoft.com/office/2006/documentManagement/types"/>
    <ds:schemaRef ds:uri="http://purl.org/dc/elements/1.1/"/>
    <ds:schemaRef ds:uri="http://schemas.microsoft.com/office/infopath/2007/PartnerControls"/>
    <ds:schemaRef ds:uri="d4290495-41e4-4597-950a-1fca62c76f80"/>
    <ds:schemaRef ds:uri="44cdf1db-cc4f-467e-ad08-74b583dbf2f1"/>
    <ds:schemaRef ds:uri="http://schemas.microsoft.com/office/2006/metadata/properti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TotalTime>
  <Words>843</Words>
  <Application>Microsoft Office PowerPoint</Application>
  <PresentationFormat>Widescreen</PresentationFormat>
  <Paragraphs>43</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Raleway</vt:lpstr>
      <vt:lpstr>Raleway Black</vt:lpstr>
      <vt:lpstr>Office Theme</vt:lpstr>
      <vt:lpstr>September 2022  10-minute meeting</vt:lpstr>
      <vt:lpstr>PowerPoint Presentation</vt:lpstr>
      <vt:lpstr>FY24 Bargaining Survey    &amp; Team Application</vt:lpstr>
      <vt:lpstr>3 STEPS TO ADDRESS BRIGHTSPACE IN YOUR SCHOOL</vt:lpstr>
      <vt:lpstr>100 Special Educators  Sign Grievance!</vt:lpstr>
      <vt:lpstr>PowerPoint Presentation</vt:lpstr>
      <vt:lpstr>UNION UPDATES</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2022  10-minute meeting</dc:title>
  <dc:creator>Menas, Amanda [MD]</dc:creator>
  <cp:lastModifiedBy>Menas, Amanda [MD]</cp:lastModifiedBy>
  <cp:revision>1</cp:revision>
  <dcterms:created xsi:type="dcterms:W3CDTF">2022-09-08T19:51:22Z</dcterms:created>
  <dcterms:modified xsi:type="dcterms:W3CDTF">2022-09-09T17:05:56Z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0x01010064093F4D75FA154D9A8E6A43AAB7654F</vt:lpwstr>
  </property>
</Properties>
</file>