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97" r:id="rId5"/>
    <p:sldId id="282" r:id="rId6"/>
    <p:sldId id="286" r:id="rId7"/>
    <p:sldId id="287" r:id="rId8"/>
    <p:sldId id="298" r:id="rId9"/>
    <p:sldId id="299" r:id="rId10"/>
    <p:sldId id="301" r:id="rId11"/>
    <p:sldId id="300" r:id="rId12"/>
    <p:sldId id="302" r:id="rId13"/>
    <p:sldId id="283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CBC"/>
    <a:srgbClr val="6938A4"/>
    <a:srgbClr val="004B9B"/>
    <a:srgbClr val="FBAA19"/>
    <a:srgbClr val="C51A1C"/>
    <a:srgbClr val="1959BB"/>
    <a:srgbClr val="34A49A"/>
    <a:srgbClr val="F4BE00"/>
    <a:srgbClr val="3483DF"/>
    <a:srgbClr val="72C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8" autoAdjust="0"/>
    <p:restoredTop sz="81511" autoAdjust="0"/>
  </p:normalViewPr>
  <p:slideViewPr>
    <p:cSldViewPr snapToGrid="0" snapToObjects="1">
      <p:cViewPr varScale="1">
        <p:scale>
          <a:sx n="54" d="100"/>
          <a:sy n="54" d="100"/>
        </p:scale>
        <p:origin x="1148" y="52"/>
      </p:cViewPr>
      <p:guideLst>
        <p:guide orient="horz" pos="29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09844-7B8F-1349-9B32-9C4D8943F42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4FD69-81ED-0E45-84C3-A46DE5D2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aaconline.org/wp-content/uploads/2021/02/TAAAC-HEALTH-AND-SAFETY-COMMITTEE-WALK-THROUGH-SHEET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aaaconline.org/wp-content/uploads/2021/02/TAAAC-Daily-Safety-Form.pdf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aaaconline.org/sick-leave-bank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64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0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Montserrat" panose="00000500000000000000" pitchFamily="2" charset="0"/>
              </a:rPr>
              <a:t>For more details, read this month’s At the Table: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Montserrat" panose="00000500000000000000" pitchFamily="2" charset="0"/>
              </a:rPr>
              <a:t>https://msea-my.sharepoint.com/:b:/g/personal/amenas_mseanea_org/EUm9h2Zr5lJHvdfQRFlHtn4B3d80OUfhv7v4sGZ8P3v9Mw?e=17yW2B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55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0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50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1:  </a:t>
            </a:r>
            <a:r>
              <a:rPr lang="en-US" dirty="0">
                <a:hlinkClick r:id="rId3"/>
              </a:rPr>
              <a:t>https://taaaconline.org/wp-content/uploads/2021/02/TAAAC-HEALTH-AND-SAFETY-COMMITTEE-WALK-THROUGH-SHEET.pdf</a:t>
            </a:r>
            <a:endParaRPr lang="en-US" dirty="0"/>
          </a:p>
          <a:p>
            <a:r>
              <a:rPr lang="en-US" dirty="0"/>
              <a:t>Link 2: </a:t>
            </a:r>
            <a:r>
              <a:rPr lang="en-US" dirty="0">
                <a:hlinkClick r:id="rId4"/>
              </a:rPr>
              <a:t>https://taaaconline.org/wp-content/uploads/2021/02/TAAAC-Daily-Safety-Form.pdf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43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https://docs.google.com/forms/d/e/1FAIpQLSdk6M9JPJ0-sZXpR6kLvC0ufbrgHMG0IvbKW8EZWPR76K13lA/viewform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0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http://taaaconline.org/sick-leave-bank/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4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0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D4A9-E1A9-5541-B04E-9364227EF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F423C-6A8D-1A4E-8E02-0F67BF1C7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AA67-49BC-1C4D-A257-BDC6D049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DCB5F-F960-7C4A-9891-CC6BA899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7E09E-BCB9-2246-86CE-E918F043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7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FD6-0E6B-F049-A0A3-8AEC0375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D79E5-EA78-C944-8E13-298693B90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5FE95-8DF1-1445-B3C7-F849CEB1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E8CD-1F6C-B842-BA78-12FA62AC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CCB65-96AF-FF46-8BBE-6AC2A366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5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D8B8A-8862-4B44-9573-1E64CB63C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8712A-D196-7946-8862-943D53B94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AA7D-2936-734F-8281-6BE4080E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DA461-8A29-4C42-9FDB-FBB2D970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12EEC-B06B-AE47-84D2-BB78D687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BBE8-5A70-834D-840C-931EDF83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40585-14AA-1544-B6E7-32C3A60B3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7775C-1F52-9A43-8FFC-F437EDCC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ACF8E-E143-2E42-B0EE-B8CA45D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9C1E4-2ED5-9145-B7F5-C3643C2B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FBF-8E3A-4D41-A273-9724116D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7F68B-B5CE-D244-9369-4350CFFED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ED101-DB73-4A4D-ABCF-A13B664C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21308-3E47-954B-8EAC-61B9ABB7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38C50-65A7-7849-9BFA-13C56887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1854-AB85-B54F-B055-BCBE0BD3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04B9-E56D-3240-95A7-D6ABF8EAC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CE5DE-AA81-D641-9125-7D28241A2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7E03E-284D-1940-90A7-757222A7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7139A-1C11-3143-8D55-EB5313F7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E5EEA-64ED-DF4A-99C8-85AD17BF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3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3808-E7F5-5248-B86D-6D42F351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BB85D-9F56-DC4B-9649-8BA683FA3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3E68-DF88-5C4C-9BA4-20C80812F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E852D-7F17-C84D-9578-FDFBC0F01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9F7FF-B902-B44C-9609-34988494B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2B069D-7139-D946-9A13-5CDF1ADC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970BB5-78FA-C749-BF32-0364130D9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744BD-B05F-3D49-A84C-CEA5DE16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8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D0DCB-0F9F-C349-B2DC-4119283A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C4D79-0ABC-F14B-BF81-80BA5DF5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80E7B-2AE3-7241-B9BE-6257D961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C4EDD-D163-FA49-9015-C881AD4D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22AB5-96A9-CC47-BBEC-C9D52DB5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6FB995-E276-0A4C-8DA6-F012F0DD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28AAF-A827-FC49-B7AC-5678F130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4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504B3-C13B-2947-B5A5-4F3059FF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CEEB-A05A-A24E-886F-93039A40B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93C4A-8C11-414B-975F-109D57246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A472E-D2A1-5846-BB4F-3FCE75FD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2E258-487B-6446-A304-43E153C3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6C86E-A86D-F04C-A816-57C1610D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54E5-B58B-F846-8380-825FFE5C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575DE-16D2-304A-AB20-08ECF1A71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9E5BB-6CD5-2040-966F-76CE7B97B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4A1FC-810A-6844-B8E0-63AE98D2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1AB6E-E124-9A44-87B4-53640D7A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B6803-9633-5B47-8DDA-903AB874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1CAEB-8021-3444-9598-C49E45A4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FB668-C738-DF44-90DB-0C013BEEA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7FF00-BA02-8444-A6F9-6E0E7BC20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FE863-7AAF-5941-B728-22AF3E4FF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6F340-0D33-C542-871B-12DCBC8F1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3CDBE-5EE9-784C-8A15-EA19B39D3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16CD-6F99-2E45-89DD-81812DA5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5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0pf-6spz4tHtciMTYf0bCBk7qn7yyXLT-L?link_id=22&amp;can_id=16f290516546bf54498139da0360b12e&amp;source=email-weekly-update-42021&amp;email_referrer=&amp;email_subject=weekly-update-4272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aaaconline.org/wp-content/uploads/2021/02/TAAAC-HEALTH-AND-SAFETY-COMMITTEE-WALK-THROUGH-SHEE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hyperlink" Target="https://taaaconline.org/wp-content/uploads/2021/02/TAAAC-Daily-Safety-Form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AF9633-73B1-4ECB-8F9C-49F890289B30}"/>
              </a:ext>
            </a:extLst>
          </p:cNvPr>
          <p:cNvSpPr/>
          <p:nvPr/>
        </p:nvSpPr>
        <p:spPr>
          <a:xfrm>
            <a:off x="-1" y="0"/>
            <a:ext cx="8681664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1959BB"/>
              </a:highlight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5EBEC2-1193-4D57-8B3E-523E5E7779D0}"/>
              </a:ext>
            </a:extLst>
          </p:cNvPr>
          <p:cNvSpPr txBox="1">
            <a:spLocks/>
          </p:cNvSpPr>
          <p:nvPr/>
        </p:nvSpPr>
        <p:spPr>
          <a:xfrm>
            <a:off x="991870" y="1922000"/>
            <a:ext cx="6245856" cy="17844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10 Minute Meeting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9FC3380-0FA5-44B7-B5C8-074E2F8E386D}"/>
              </a:ext>
            </a:extLst>
          </p:cNvPr>
          <p:cNvSpPr txBox="1">
            <a:spLocks/>
          </p:cNvSpPr>
          <p:nvPr/>
        </p:nvSpPr>
        <p:spPr>
          <a:xfrm>
            <a:off x="1705508" y="4239298"/>
            <a:ext cx="4818580" cy="55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MAY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AF148A-2AD1-4D09-AC41-ECBDCBC26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822" y="300575"/>
            <a:ext cx="2955463" cy="14105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92C2F3-199E-42C3-9961-E3957F8E67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838" y="6217009"/>
            <a:ext cx="3278066" cy="371102"/>
          </a:xfrm>
          <a:prstGeom prst="rect">
            <a:avLst/>
          </a:prstGeom>
        </p:spPr>
      </p:pic>
      <p:pic>
        <p:nvPicPr>
          <p:cNvPr id="3" name="Picture 2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173BDFBA-4353-489A-96DF-81A847FA84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5683" y="1922000"/>
            <a:ext cx="1171739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3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10B43E-09F1-834E-A759-2D6243679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9696" y="-1335362"/>
            <a:ext cx="4046448" cy="9857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C0F467-A27F-4D43-B61E-17AB661EA6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9239AB-0FC6-440D-AD43-C321E4DABB12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51A1C"/>
              </a:solidFill>
            </a:endParaRPr>
          </a:p>
        </p:txBody>
      </p:sp>
      <p:pic>
        <p:nvPicPr>
          <p:cNvPr id="5" name="Picture 4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11DD6C08-8FB6-4AF0-BE49-BCB52AA458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445FFA-F989-4BB3-8439-370A3F878BC3}"/>
              </a:ext>
            </a:extLst>
          </p:cNvPr>
          <p:cNvSpPr txBox="1"/>
          <p:nvPr/>
        </p:nvSpPr>
        <p:spPr>
          <a:xfrm>
            <a:off x="1101963" y="2634012"/>
            <a:ext cx="8957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5600" dirty="0">
                <a:solidFill>
                  <a:srgbClr val="C51A1C"/>
                </a:solidFill>
                <a:latin typeface="Montserrat" pitchFamily="2" charset="77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4298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F873D7-E609-CB4A-BA69-A7E08E530CB2}"/>
              </a:ext>
            </a:extLst>
          </p:cNvPr>
          <p:cNvSpPr txBox="1"/>
          <p:nvPr/>
        </p:nvSpPr>
        <p:spPr>
          <a:xfrm>
            <a:off x="914402" y="956656"/>
            <a:ext cx="8957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600" dirty="0">
                <a:solidFill>
                  <a:srgbClr val="34A49A"/>
                </a:solidFill>
                <a:latin typeface="Montserrat" pitchFamily="2" charset="77"/>
              </a:rPr>
              <a:t>HEADER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797DF-3D81-F447-96EF-0F17F3BCAF7F}"/>
              </a:ext>
            </a:extLst>
          </p:cNvPr>
          <p:cNvSpPr txBox="1"/>
          <p:nvPr/>
        </p:nvSpPr>
        <p:spPr>
          <a:xfrm>
            <a:off x="1083733" y="2218267"/>
            <a:ext cx="4707467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Lorem ipsum dolor sit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amet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Cons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ectetuer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adipiscing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elit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sed diam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veniam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quis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nostrud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exerci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tation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ullamcorper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Euismod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tincidunt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ut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laoreet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dolo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re.Lorem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ipsum dolor sit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amet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co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nsectetuer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adipiscing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FB1374-3DEB-D944-AFE2-B5C311E51C6B}"/>
              </a:ext>
            </a:extLst>
          </p:cNvPr>
          <p:cNvSpPr txBox="1"/>
          <p:nvPr/>
        </p:nvSpPr>
        <p:spPr>
          <a:xfrm>
            <a:off x="6062133" y="2218267"/>
            <a:ext cx="50461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Lorem ipsum dolor sit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amet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Conse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ctetuer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adipiscing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elit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sed diam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veniam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quis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nostrud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exerci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tation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ull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amcorpermcorper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suscipit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lobortis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nisl</a:t>
            </a:r>
            <a:endParaRPr lang="en-US" dirty="0">
              <a:solidFill>
                <a:srgbClr val="004B9B"/>
              </a:solidFill>
              <a:latin typeface="Montserrat" pitchFamily="2" charset="77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Euismod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tincidunt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ut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laoreet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dolore.L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orem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ipsum dolor sit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amet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consectetuer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adipiscing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elit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sed diam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Laoreet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dolore magna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aliquam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erat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volutpat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. Ut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wisi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enimveniam</a:t>
            </a:r>
            <a:r>
              <a:rPr lang="en-US" dirty="0">
                <a:solidFill>
                  <a:srgbClr val="004B9B"/>
                </a:solidFill>
                <a:latin typeface="Montserrat" pitchFamily="2" charset="77"/>
              </a:rPr>
              <a:t>, </a:t>
            </a:r>
            <a:r>
              <a:rPr lang="en-US" dirty="0" err="1">
                <a:solidFill>
                  <a:srgbClr val="004B9B"/>
                </a:solidFill>
                <a:latin typeface="Montserrat" pitchFamily="2" charset="77"/>
              </a:rPr>
              <a:t>quis</a:t>
            </a:r>
            <a:endParaRPr lang="en-US" dirty="0">
              <a:solidFill>
                <a:srgbClr val="004B9B"/>
              </a:solidFill>
              <a:latin typeface="Montserrat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8F1DB9-E9CB-4360-9B3D-045AC3FD6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" y="0"/>
            <a:ext cx="12183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10B43E-09F1-834E-A759-2D6243679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7538EC-5034-8F44-93E7-9F519510D6B1}"/>
              </a:ext>
            </a:extLst>
          </p:cNvPr>
          <p:cNvSpPr txBox="1"/>
          <p:nvPr/>
        </p:nvSpPr>
        <p:spPr>
          <a:xfrm>
            <a:off x="921090" y="3244645"/>
            <a:ext cx="85224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Thanks to your advocacy at every level, County Executive Pittman has provided enough funding in his budget proposal to fix the experience credit issue THIS YEAR!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We now have to negotiate for flexibility on how to use that funding to ensure all educators are made whole.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3DFE89-E8B1-8E40-A22B-4A4A61E355B0}"/>
              </a:ext>
            </a:extLst>
          </p:cNvPr>
          <p:cNvSpPr txBox="1">
            <a:spLocks/>
          </p:cNvSpPr>
          <p:nvPr/>
        </p:nvSpPr>
        <p:spPr>
          <a:xfrm>
            <a:off x="1524000" y="1185343"/>
            <a:ext cx="7047901" cy="2508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County Exec. budget provides funding for experience credit issue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067B5-096B-4583-8892-5DD30DB62044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53997B81-148E-4BC5-8AE8-CE49E4855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A7B8B9-7630-4B45-AE64-F7F15FCACEA8}"/>
              </a:ext>
            </a:extLst>
          </p:cNvPr>
          <p:cNvSpPr txBox="1"/>
          <p:nvPr/>
        </p:nvSpPr>
        <p:spPr>
          <a:xfrm>
            <a:off x="914402" y="2082800"/>
            <a:ext cx="895773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STEP 1: BOE approves budget for resolving experience credit issue and step increases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STEP 2: County Exec. proposes enough $ to resolve issue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ontserrat" pitchFamily="2" charset="77"/>
            </a:endParaRP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NEXT STEPS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STEP 3: Council approves full funding on 6/15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61ABAA-DFA6-A14C-88A3-6948C588F2D3}"/>
              </a:ext>
            </a:extLst>
          </p:cNvPr>
          <p:cNvSpPr txBox="1"/>
          <p:nvPr/>
        </p:nvSpPr>
        <p:spPr>
          <a:xfrm>
            <a:off x="914402" y="956656"/>
            <a:ext cx="8957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600" dirty="0">
                <a:solidFill>
                  <a:schemeClr val="bg1"/>
                </a:solidFill>
                <a:latin typeface="Montserrat" pitchFamily="2" charset="77"/>
              </a:rPr>
              <a:t>WHAT WE’VE WON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D8BCF9-7F4E-A34B-A45A-FB24D55B79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A8AAE3-8BCE-4A08-9A27-770466377C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1349C2D-D24B-4A56-92A7-48508B926F1C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D0D22535-0761-4AB8-92AC-8E90888917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6C6FD3D-2D59-7349-93BA-4F4E35972B3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CDD81-26F7-D346-87EF-857FA2821E91}"/>
              </a:ext>
            </a:extLst>
          </p:cNvPr>
          <p:cNvSpPr txBox="1"/>
          <p:nvPr/>
        </p:nvSpPr>
        <p:spPr>
          <a:xfrm>
            <a:off x="914402" y="2082800"/>
            <a:ext cx="8957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/>
                <a:ea typeface="Calibri" panose="020F0502020204030204" pitchFamily="34" charset="0"/>
                <a:cs typeface="Calibri" panose="020F0502020204030204" pitchFamily="34" charset="0"/>
              </a:rPr>
              <a:t>The lowest lifetime earnings of educators compared to other urban and surrounding counties</a:t>
            </a:r>
            <a:endParaRPr lang="en-US" sz="2400" dirty="0">
              <a:solidFill>
                <a:schemeClr val="bg1"/>
              </a:solidFill>
              <a:effectLst/>
              <a:latin typeface="Montserrat" panose="0000050000000000000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/>
                <a:ea typeface="Calibri" panose="020F0502020204030204" pitchFamily="34" charset="0"/>
                <a:cs typeface="Calibri" panose="020F0502020204030204" pitchFamily="34" charset="0"/>
              </a:rPr>
              <a:t>Nearly half of TAAAC members not receiving accurate compensation consistent with years of credited service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/>
                <a:ea typeface="Calibri" panose="020F0502020204030204" pitchFamily="34" charset="0"/>
                <a:cs typeface="Calibri" panose="020F0502020204030204" pitchFamily="34" charset="0"/>
              </a:rPr>
              <a:t>More educators leaving their schools</a:t>
            </a:r>
            <a:endParaRPr lang="en-US" sz="2400" dirty="0">
              <a:solidFill>
                <a:schemeClr val="bg1"/>
              </a:solidFill>
              <a:effectLst/>
              <a:latin typeface="Montserrat" panose="0000050000000000000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9108F1-0CDF-4C4F-82CB-6369D74C696F}"/>
              </a:ext>
            </a:extLst>
          </p:cNvPr>
          <p:cNvSpPr txBox="1"/>
          <p:nvPr/>
        </p:nvSpPr>
        <p:spPr>
          <a:xfrm>
            <a:off x="914402" y="956656"/>
            <a:ext cx="8957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600" dirty="0">
                <a:solidFill>
                  <a:schemeClr val="bg1"/>
                </a:solidFill>
                <a:latin typeface="Montserrat" pitchFamily="2" charset="77"/>
              </a:rPr>
              <a:t>THE STAKES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B5481-6C24-C84F-8CB5-E411A50A0A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1C425D-D501-4E0C-AC0D-8D13E2810F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E871F1-E520-4A63-AA27-07988B1BF83C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9C629B91-26D7-4B85-9097-CD13D59AB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AA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BBEB-1986-4F43-B25B-4CFF01B2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262" y="1029494"/>
            <a:ext cx="9221496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Montserrat" panose="00000500000000000000" pitchFamily="2" charset="0"/>
              </a:rPr>
              <a:t>MAJOR UNION ISSUES IN 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2468-D00E-4D5D-8322-3BE6769F1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262" y="2649339"/>
            <a:ext cx="9264434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Make your voice heard at the annual TAAAC budget hearing.</a:t>
            </a:r>
          </a:p>
          <a:p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Continue to support each other and remain safe in buildings.</a:t>
            </a:r>
          </a:p>
          <a:p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Work within your weekly hours prescribed by the contract.</a:t>
            </a:r>
          </a:p>
          <a:p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Join the Sick Leave Bank.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9EA4D-6145-4E72-9201-32B359E22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927B0D2-30EC-46EF-99A2-E40445FC0D65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BF477AE0-1649-4B64-AF6A-C2A474DE6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3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A271-19B0-4916-A96E-C95CEFA6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64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Montserrat" panose="00000500000000000000" pitchFamily="2" charset="0"/>
              </a:rPr>
              <a:t>TAAAC BUDGET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52196-94C7-44D8-9E41-C000EE99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6697"/>
            <a:ext cx="5814391" cy="3660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u="sng" dirty="0">
                <a:solidFill>
                  <a:schemeClr val="bg1"/>
                </a:solidFill>
                <a:latin typeface="Montserrat" panose="00000500000000000000" pitchFamily="2" charset="0"/>
                <a:hlinkClick r:id="rId3"/>
              </a:rPr>
              <a:t>Click here or scan the QR code to attend the annual budget hearing!</a:t>
            </a:r>
            <a:endParaRPr lang="en-US" sz="2400" i="1" u="sng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When: May 18, 5:00 p.m.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Where: Zoom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Why: Learn about how your dues are used to support public education, professional development, and other opportunities!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C24DD-B5C2-47B7-BF93-B4F9FDD17A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FCB14C-2BDC-48B6-8553-D2ED009E6AF0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E4E11597-1AB5-481E-A0AB-DB5381FD9B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1A9F34EA-AEDB-4614-98C4-B3759453D0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4200" y="2407768"/>
            <a:ext cx="3878124" cy="387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6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3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A271-19B0-4916-A96E-C95CEFA6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64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Montserrat" panose="00000500000000000000" pitchFamily="2" charset="0"/>
              </a:rPr>
              <a:t>BUILDING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52196-94C7-44D8-9E41-C000EE99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6697"/>
            <a:ext cx="9221496" cy="3660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Montserrat" panose="00000500000000000000" pitchFamily="2" charset="0"/>
              </a:rPr>
              <a:t>18(e) of the collective bargaining agreement of the contract mandates a safe working environment.</a:t>
            </a:r>
          </a:p>
          <a:p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Remember to report all unsafe conditions to both the principal and faculty council.</a:t>
            </a:r>
          </a:p>
          <a:p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Contact the Executive Director or </a:t>
            </a:r>
            <a:r>
              <a:rPr lang="en-US" sz="2400" dirty="0" err="1">
                <a:solidFill>
                  <a:schemeClr val="bg1"/>
                </a:solidFill>
                <a:latin typeface="Montserrat" panose="00000500000000000000" pitchFamily="2" charset="0"/>
              </a:rPr>
              <a:t>UniServ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 Directors for any issues where you need support.</a:t>
            </a:r>
          </a:p>
          <a:p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r>
              <a:rPr lang="en-US" sz="2400" i="1" dirty="0">
                <a:solidFill>
                  <a:schemeClr val="bg1"/>
                </a:solidFill>
                <a:latin typeface="Montserrat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this link for a building safety checklist</a:t>
            </a:r>
            <a:r>
              <a:rPr lang="en-US" sz="2400" i="1" dirty="0">
                <a:solidFill>
                  <a:schemeClr val="bg1"/>
                </a:solidFill>
                <a:latin typeface="Montserrat" panose="00000500000000000000" pitchFamily="2" charset="0"/>
              </a:rPr>
              <a:t>.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chemeClr val="bg1"/>
                </a:solidFill>
                <a:latin typeface="Montserrat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for a daily safety checklist</a:t>
            </a:r>
            <a:r>
              <a:rPr lang="en-US" sz="2400" i="1" dirty="0">
                <a:solidFill>
                  <a:schemeClr val="bg1"/>
                </a:solidFill>
                <a:latin typeface="Montserrat" panose="00000500000000000000" pitchFamily="2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C24DD-B5C2-47B7-BF93-B4F9FDD17AE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FCB14C-2BDC-48B6-8553-D2ED009E6AF0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E4E11597-1AB5-481E-A0AB-DB5381FD9B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6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00D5D-9B61-4B04-86A2-A6E8DCC1B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4495"/>
            <a:ext cx="9628631" cy="3415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Montserrat" panose="00000500000000000000" pitchFamily="2" charset="0"/>
              </a:rPr>
              <a:t>The contract outlines a 7.5-hour workday and a 37.5-hour work week</a:t>
            </a:r>
          </a:p>
          <a:p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If for some reason you have work beyond these hours, please keep track of those hours over what is required and forward that information to your </a:t>
            </a:r>
            <a:r>
              <a:rPr lang="en-US" sz="2400" dirty="0" err="1">
                <a:solidFill>
                  <a:schemeClr val="bg1"/>
                </a:solidFill>
                <a:latin typeface="Montserrat" panose="00000500000000000000" pitchFamily="2" charset="0"/>
              </a:rPr>
              <a:t>UniServ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 Director.</a:t>
            </a:r>
          </a:p>
          <a:p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If necessary, the union will look to file grievances for mandated work over what the contract requires.</a:t>
            </a:r>
            <a:endParaRPr lang="en-US" sz="2400" i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Montserrat" panose="00000500000000000000" pitchFamily="2" charset="0"/>
              </a:rPr>
              <a:t>SPECIAL EDUCATORS AND RELATED SERVICE PROVIDERS:</a:t>
            </a:r>
          </a:p>
          <a:p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The paperwork process for Recovery Compensatory Services is still on pause. TAAAC is working to ensure the BOE recognizes the value of your time as professionals.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E1E8BB-A4DB-4403-9EB6-FF15AC371B26}"/>
              </a:ext>
            </a:extLst>
          </p:cNvPr>
          <p:cNvSpPr txBox="1">
            <a:spLocks/>
          </p:cNvSpPr>
          <p:nvPr/>
        </p:nvSpPr>
        <p:spPr>
          <a:xfrm>
            <a:off x="838200" y="8326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Montserrat" panose="00000500000000000000" pitchFamily="2" charset="0"/>
              </a:rPr>
              <a:t>WORKLOAD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0A9FB5-2EC6-4B7F-B0C6-82764723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501448-774D-4C3F-99C8-C3D5C1FE0E6B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141B05F8-74C9-43E4-8AE9-84F6C35D8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3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3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00D5D-9B61-4B04-86A2-A6E8DCC1B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4495"/>
            <a:ext cx="9628631" cy="3415508"/>
          </a:xfrm>
        </p:spPr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NEW EMPLOYEES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New Unit 1 members may join within the first 30 days after their effective date of employment.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Join the Sick Leave Bank during open 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Enrollment: 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July 1 through </a:t>
            </a:r>
            <a:r>
              <a:rPr lang="en-US" sz="240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30.</a:t>
            </a:r>
            <a:endParaRPr lang="en-US" sz="2400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 you need to cancel your participation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please do so by June 30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or risk the irretrievable loss of their one-day contribution.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E1E8BB-A4DB-4403-9EB6-FF15AC371B26}"/>
              </a:ext>
            </a:extLst>
          </p:cNvPr>
          <p:cNvSpPr txBox="1">
            <a:spLocks/>
          </p:cNvSpPr>
          <p:nvPr/>
        </p:nvSpPr>
        <p:spPr>
          <a:xfrm>
            <a:off x="838200" y="8326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Montserrat" panose="00000500000000000000" pitchFamily="2" charset="0"/>
              </a:rPr>
              <a:t>SICK LEAVE BANK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0A9FB5-2EC6-4B7F-B0C6-82764723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501448-774D-4C3F-99C8-C3D5C1FE0E6B}"/>
              </a:ext>
            </a:extLst>
          </p:cNvPr>
          <p:cNvSpPr/>
          <p:nvPr/>
        </p:nvSpPr>
        <p:spPr>
          <a:xfrm>
            <a:off x="10220325" y="238125"/>
            <a:ext cx="1524000" cy="125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lipart, night sky&#10;&#10;Description automatically generated">
            <a:extLst>
              <a:ext uri="{FF2B5EF4-FFF2-40B4-BE49-F238E27FC236}">
                <a16:creationId xmlns:a16="http://schemas.microsoft.com/office/drawing/2014/main" id="{141B05F8-74C9-43E4-8AE9-84F6C35D8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831" y="142677"/>
            <a:ext cx="1030987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3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093F4D75FA154D9A8E6A43AAB7654F" ma:contentTypeVersion="8" ma:contentTypeDescription="Create a new document." ma:contentTypeScope="" ma:versionID="d0aaf1bc0d000287cd016d0a24af1533">
  <xsd:schema xmlns:xsd="http://www.w3.org/2001/XMLSchema" xmlns:xs="http://www.w3.org/2001/XMLSchema" xmlns:p="http://schemas.microsoft.com/office/2006/metadata/properties" xmlns:ns3="d4290495-41e4-4597-950a-1fca62c76f80" xmlns:ns4="44cdf1db-cc4f-467e-ad08-74b583dbf2f1" targetNamespace="http://schemas.microsoft.com/office/2006/metadata/properties" ma:root="true" ma:fieldsID="610c13619c54633371e6da39dd98ece0" ns3:_="" ns4:_="">
    <xsd:import namespace="d4290495-41e4-4597-950a-1fca62c76f80"/>
    <xsd:import namespace="44cdf1db-cc4f-467e-ad08-74b583dbf2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90495-41e4-4597-950a-1fca62c76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df1db-cc4f-467e-ad08-74b583dbf2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8024D-4F5B-43D5-913F-EFBAE509A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90495-41e4-4597-950a-1fca62c76f80"/>
    <ds:schemaRef ds:uri="44cdf1db-cc4f-467e-ad08-74b583dbf2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A66A71-FCE6-48B8-A2C6-1D756CB3FC9E}">
  <ds:schemaRefs>
    <ds:schemaRef ds:uri="44cdf1db-cc4f-467e-ad08-74b583dbf2f1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d4290495-41e4-4597-950a-1fca62c76f80"/>
  </ds:schemaRefs>
</ds:datastoreItem>
</file>

<file path=customXml/itemProps3.xml><?xml version="1.0" encoding="utf-8"?>
<ds:datastoreItem xmlns:ds="http://schemas.openxmlformats.org/officeDocument/2006/customXml" ds:itemID="{D8E82194-F6A3-4D97-B197-754E460E48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9179</TotalTime>
  <Words>657</Words>
  <Application>Microsoft Office PowerPoint</Application>
  <PresentationFormat>Widescreen</PresentationFormat>
  <Paragraphs>69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MAJOR UNION ISSUES IN MAY</vt:lpstr>
      <vt:lpstr>TAAAC BUDGET HEARING</vt:lpstr>
      <vt:lpstr>BUILDING SAFETY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Gething</dc:creator>
  <cp:lastModifiedBy>Menas, Amanda [MD]</cp:lastModifiedBy>
  <cp:revision>63</cp:revision>
  <dcterms:created xsi:type="dcterms:W3CDTF">2020-06-26T18:51:14Z</dcterms:created>
  <dcterms:modified xsi:type="dcterms:W3CDTF">2021-05-11T15:15:30Z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0x01010064093F4D75FA154D9A8E6A43AAB7654F</vt:lpwstr>
  </property>
</Properties>
</file>