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3" r:id="rId4"/>
    <p:sldId id="259" r:id="rId5"/>
    <p:sldId id="265" r:id="rId6"/>
    <p:sldId id="260" r:id="rId7"/>
    <p:sldId id="264"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203" autoAdjust="0"/>
  </p:normalViewPr>
  <p:slideViewPr>
    <p:cSldViewPr snapToGrid="0">
      <p:cViewPr varScale="1">
        <p:scale>
          <a:sx n="88" d="100"/>
          <a:sy n="88" d="100"/>
        </p:scale>
        <p:origin x="14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B85CC-A7B3-480F-A1B5-95F80283EFF6}"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AF521-6D40-4626-AB21-E53CD3949B8A}" type="slidenum">
              <a:rPr lang="en-US" smtClean="0"/>
              <a:t>‹#›</a:t>
            </a:fld>
            <a:endParaRPr lang="en-US"/>
          </a:p>
        </p:txBody>
      </p:sp>
    </p:spTree>
    <p:extLst>
      <p:ext uri="{BB962C8B-B14F-4D97-AF65-F5344CB8AC3E}">
        <p14:creationId xmlns:p14="http://schemas.microsoft.com/office/powerpoint/2010/main" val="165036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 so glad you could join today! Attending 10-minute meetings is a small step we can all take to ensure we are working together as a union toward resolving workload issues.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saw across the country over this last month workers exercise their power to stand up against stand up to unfair working conditions. Now, it’s our turn. We are starting an action today to highlight the extra hours all of us spend ensuring our students receive the world-class public education they deserve.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doing this by enforcing our contract.</a:t>
            </a:r>
          </a:p>
        </p:txBody>
      </p:sp>
      <p:sp>
        <p:nvSpPr>
          <p:cNvPr id="4" name="Slide Number Placeholder 3"/>
          <p:cNvSpPr>
            <a:spLocks noGrp="1"/>
          </p:cNvSpPr>
          <p:nvPr>
            <p:ph type="sldNum" sz="quarter" idx="5"/>
          </p:nvPr>
        </p:nvSpPr>
        <p:spPr/>
        <p:txBody>
          <a:bodyPr/>
          <a:lstStyle/>
          <a:p>
            <a:fld id="{63FAF521-6D40-4626-AB21-E53CD3949B8A}" type="slidenum">
              <a:rPr lang="en-US" smtClean="0"/>
              <a:t>1</a:t>
            </a:fld>
            <a:endParaRPr lang="en-US"/>
          </a:p>
        </p:txBody>
      </p:sp>
    </p:spTree>
    <p:extLst>
      <p:ext uri="{BB962C8B-B14F-4D97-AF65-F5344CB8AC3E}">
        <p14:creationId xmlns:p14="http://schemas.microsoft.com/office/powerpoint/2010/main" val="241455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Enforcing our contract means taking small steps to ensure we receive the respect we deserve from AACPS leadership, from our school admin, and from our school community.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many of you have worked beyond your 37.5 hour workweek already this week? You deserve either comp time, reduced workload, or per diem pay for anything else you do! We’re highlighting these conditions for the public, and for AACPS leadership as they don’t believe us when we say our workloads and caseloads are out of control.</a:t>
            </a:r>
          </a:p>
        </p:txBody>
      </p:sp>
      <p:sp>
        <p:nvSpPr>
          <p:cNvPr id="4" name="Slide Number Placeholder 3"/>
          <p:cNvSpPr>
            <a:spLocks noGrp="1"/>
          </p:cNvSpPr>
          <p:nvPr>
            <p:ph type="sldNum" sz="quarter" idx="5"/>
          </p:nvPr>
        </p:nvSpPr>
        <p:spPr/>
        <p:txBody>
          <a:bodyPr/>
          <a:lstStyle/>
          <a:p>
            <a:fld id="{63FAF521-6D40-4626-AB21-E53CD3949B8A}" type="slidenum">
              <a:rPr lang="en-US" smtClean="0"/>
              <a:t>2</a:t>
            </a:fld>
            <a:endParaRPr lang="en-US"/>
          </a:p>
        </p:txBody>
      </p:sp>
    </p:spTree>
    <p:extLst>
      <p:ext uri="{BB962C8B-B14F-4D97-AF65-F5344CB8AC3E}">
        <p14:creationId xmlns:p14="http://schemas.microsoft.com/office/powerpoint/2010/main" val="19836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more of us who participate, the stronger we are. These are small actions for each day of the next two weeks ahead of Thanksgiving break that show our power. Congratulations to you all for participating in the first action, attending the 10-minute meeting!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taking these actions to show our power. We cannot be disciplined for participating as long as you comply with all of your usual requirements. You have the right to say no to our principal if they are in violation of our negotiated agreement, but if you prefer to obey, keep track of any hours you work beyond your 37.5 hour weeks, and forward to our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UniServ</a:t>
            </a:r>
            <a:r>
              <a:rPr lang="en-US" sz="1800" dirty="0">
                <a:effectLst/>
                <a:latin typeface="Calibri" panose="020F0502020204030204" pitchFamily="34" charset="0"/>
                <a:ea typeface="Calibri" panose="020F0502020204030204" pitchFamily="34" charset="0"/>
                <a:cs typeface="Times New Roman" panose="02020603050405020304" pitchFamily="18" charset="0"/>
              </a:rPr>
              <a:t> director at the end of the action. There is a toolkit on the TAAAC website and social media that has guides for what to do if you work during your duty-free lunch or planning period, email templates for parents and students, and other actions we can take together. We know our building differs from the one down the street, and even members within our building differ in their comfort level in taking these actions. Do what you can, and the tenured employees amongst us will take the lead.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t>
            </a:r>
            <a:r>
              <a:rPr lang="en-US" sz="1800">
                <a:effectLst/>
                <a:latin typeface="Calibri" panose="020F0502020204030204" pitchFamily="34" charset="0"/>
                <a:ea typeface="Calibri" panose="020F0502020204030204" pitchFamily="34" charset="0"/>
                <a:cs typeface="Times New Roman" panose="02020603050405020304" pitchFamily="18" charset="0"/>
              </a:rPr>
              <a:t>Member Organizing Team </a:t>
            </a:r>
            <a:r>
              <a:rPr lang="en-US" sz="1800" dirty="0">
                <a:effectLst/>
                <a:latin typeface="Calibri" panose="020F0502020204030204" pitchFamily="34" charset="0"/>
                <a:ea typeface="Calibri" panose="020F0502020204030204" pitchFamily="34" charset="0"/>
                <a:cs typeface="Times New Roman" panose="02020603050405020304" pitchFamily="18" charset="0"/>
              </a:rPr>
              <a:t>Member: IF POSSIBLE, TAKE A SELFIE – this will be posted online to show how many buildings around the county also held their 10-minute meetings today!] Building Action Team members will be helping with communication during these next two weeks to make sure we are all on the same page, and taking pictures to show our solidarity with other worksites!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FAF521-6D40-4626-AB21-E53CD3949B8A}" type="slidenum">
              <a:rPr lang="en-US" smtClean="0"/>
              <a:t>3</a:t>
            </a:fld>
            <a:endParaRPr lang="en-US"/>
          </a:p>
        </p:txBody>
      </p:sp>
    </p:spTree>
    <p:extLst>
      <p:ext uri="{BB962C8B-B14F-4D97-AF65-F5344CB8AC3E}">
        <p14:creationId xmlns:p14="http://schemas.microsoft.com/office/powerpoint/2010/main" val="191872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saw, one of the actions during this week is to sign onto the class action grievance. TAAAC leadership filed a grievance for all members already, but AACPS rejected it saying we didn’t have standing because the workload issues didn’t impact all members. But we know that’s false- already 13% of members have signed on to show how out of touch AACPS is. Now, TAAAC leadership is filing the grievance again because we won’t be deterred.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We’re asking all members to sign onto the grievance, you can check as many boxes as are relevant to you, and we are asking for fair compensation for our hours worked. Your name will remain internal.</a:t>
            </a:r>
          </a:p>
        </p:txBody>
      </p:sp>
      <p:sp>
        <p:nvSpPr>
          <p:cNvPr id="4" name="Slide Number Placeholder 3"/>
          <p:cNvSpPr>
            <a:spLocks noGrp="1"/>
          </p:cNvSpPr>
          <p:nvPr>
            <p:ph type="sldNum" sz="quarter" idx="5"/>
          </p:nvPr>
        </p:nvSpPr>
        <p:spPr/>
        <p:txBody>
          <a:bodyPr/>
          <a:lstStyle/>
          <a:p>
            <a:fld id="{63FAF521-6D40-4626-AB21-E53CD3949B8A}" type="slidenum">
              <a:rPr lang="en-US" smtClean="0"/>
              <a:t>4</a:t>
            </a:fld>
            <a:endParaRPr lang="en-US"/>
          </a:p>
        </p:txBody>
      </p:sp>
    </p:spTree>
    <p:extLst>
      <p:ext uri="{BB962C8B-B14F-4D97-AF65-F5344CB8AC3E}">
        <p14:creationId xmlns:p14="http://schemas.microsoft.com/office/powerpoint/2010/main" val="355632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At the RA, </a:t>
            </a:r>
            <a:r>
              <a:rPr lang="en-US" sz="1800" dirty="0">
                <a:effectLst/>
                <a:latin typeface="Calibri" panose="020F0502020204030204" pitchFamily="34" charset="0"/>
                <a:ea typeface="Calibri" panose="020F0502020204030204" pitchFamily="34" charset="0"/>
                <a:cs typeface="Times New Roman" panose="02020603050405020304" pitchFamily="18" charset="0"/>
              </a:rPr>
              <a:t>[WORKSITE </a:t>
            </a:r>
            <a:r>
              <a:rPr lang="en-US" sz="1800">
                <a:effectLst/>
                <a:latin typeface="Calibri" panose="020F0502020204030204" pitchFamily="34" charset="0"/>
                <a:ea typeface="Calibri" panose="020F0502020204030204" pitchFamily="34" charset="0"/>
                <a:cs typeface="Times New Roman" panose="02020603050405020304" pitchFamily="18" charset="0"/>
              </a:rPr>
              <a:t>ANNOUNCED 11/10] </a:t>
            </a:r>
            <a:r>
              <a:rPr lang="en-US" sz="1800" dirty="0">
                <a:effectLst/>
                <a:latin typeface="Calibri" panose="020F0502020204030204" pitchFamily="34" charset="0"/>
                <a:ea typeface="Calibri" panose="020F0502020204030204" pitchFamily="34" charset="0"/>
                <a:cs typeface="Times New Roman" panose="02020603050405020304" pitchFamily="18" charset="0"/>
              </a:rPr>
              <a:t>won the commitment card contest, and they will be sent a food truck for having the highest percentage of members sign their commitment card! This card asks us all to commit to the small steps in our buildings that make us stronger as a union. We see that when we have the most updated information about what is happening with TAAAC, and what our contract does or does not allow, we can moderate our work conditions either in our building or through working together as a union. If we can get every member to sign on, it will show AACPS that we won’t be bullied any more.</a:t>
            </a:r>
          </a:p>
        </p:txBody>
      </p:sp>
      <p:sp>
        <p:nvSpPr>
          <p:cNvPr id="4" name="Slide Number Placeholder 3"/>
          <p:cNvSpPr>
            <a:spLocks noGrp="1"/>
          </p:cNvSpPr>
          <p:nvPr>
            <p:ph type="sldNum" sz="quarter" idx="5"/>
          </p:nvPr>
        </p:nvSpPr>
        <p:spPr/>
        <p:txBody>
          <a:bodyPr/>
          <a:lstStyle/>
          <a:p>
            <a:fld id="{63FAF521-6D40-4626-AB21-E53CD3949B8A}" type="slidenum">
              <a:rPr lang="en-US" smtClean="0"/>
              <a:t>5</a:t>
            </a:fld>
            <a:endParaRPr lang="en-US"/>
          </a:p>
        </p:txBody>
      </p:sp>
    </p:spTree>
    <p:extLst>
      <p:ext uri="{BB962C8B-B14F-4D97-AF65-F5344CB8AC3E}">
        <p14:creationId xmlns:p14="http://schemas.microsoft.com/office/powerpoint/2010/main" val="317426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rally at the Board of Education last month kicked us off to make real change. Already over the last week, TAAAC leadership met with the PD/Equity coordinator, and had an informal conversation with the bargaining team to ensure our voices are being heard.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we are still waiting for the designation of impasse from the Public School Labor Relations Board, TAAAC and AACPS have both agreed that we are at impasse, which allows us to make our case publicly. It is absurd that their response to overworked educators is to ask us to work more, three more nights, for no pay. The next step is to select a mediator who we hope will help us come to an agreement that does not force us to work evening activities for free. We are still confident in our stance moving forward.</a:t>
            </a:r>
          </a:p>
        </p:txBody>
      </p:sp>
      <p:sp>
        <p:nvSpPr>
          <p:cNvPr id="4" name="Slide Number Placeholder 3"/>
          <p:cNvSpPr>
            <a:spLocks noGrp="1"/>
          </p:cNvSpPr>
          <p:nvPr>
            <p:ph type="sldNum" sz="quarter" idx="5"/>
          </p:nvPr>
        </p:nvSpPr>
        <p:spPr/>
        <p:txBody>
          <a:bodyPr/>
          <a:lstStyle/>
          <a:p>
            <a:fld id="{63FAF521-6D40-4626-AB21-E53CD3949B8A}" type="slidenum">
              <a:rPr lang="en-US" smtClean="0"/>
              <a:t>6</a:t>
            </a:fld>
            <a:endParaRPr lang="en-US"/>
          </a:p>
        </p:txBody>
      </p:sp>
    </p:spTree>
    <p:extLst>
      <p:ext uri="{BB962C8B-B14F-4D97-AF65-F5344CB8AC3E}">
        <p14:creationId xmlns:p14="http://schemas.microsoft.com/office/powerpoint/2010/main" val="129861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spc="-15"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a:cs typeface="Calibri"/>
            </a:endParaRPr>
          </a:p>
        </p:txBody>
      </p:sp>
      <p:sp>
        <p:nvSpPr>
          <p:cNvPr id="4" name="Slide Number Placeholder 3"/>
          <p:cNvSpPr>
            <a:spLocks noGrp="1"/>
          </p:cNvSpPr>
          <p:nvPr>
            <p:ph type="sldNum" sz="quarter" idx="5"/>
          </p:nvPr>
        </p:nvSpPr>
        <p:spPr/>
        <p:txBody>
          <a:bodyPr/>
          <a:lstStyle/>
          <a:p>
            <a:fld id="{5789BA1B-2B21-4CA7-B40D-EF41A6D8039A}" type="slidenum">
              <a:rPr lang="en-US" smtClean="0"/>
              <a:t>7</a:t>
            </a:fld>
            <a:endParaRPr lang="en-US"/>
          </a:p>
        </p:txBody>
      </p:sp>
    </p:spTree>
    <p:extLst>
      <p:ext uri="{BB962C8B-B14F-4D97-AF65-F5344CB8AC3E}">
        <p14:creationId xmlns:p14="http://schemas.microsoft.com/office/powerpoint/2010/main" val="2946467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here to log the number of members who attended: https://docs.google.com/forms/d/e/1FAIpQLScZcWQRItaDuje7BZySCRKce06e08mV3msB92FZe_6bPIxFbg/viewform?usp=sf_link </a:t>
            </a:r>
          </a:p>
        </p:txBody>
      </p:sp>
      <p:sp>
        <p:nvSpPr>
          <p:cNvPr id="4" name="Slide Number Placeholder 3"/>
          <p:cNvSpPr>
            <a:spLocks noGrp="1"/>
          </p:cNvSpPr>
          <p:nvPr>
            <p:ph type="sldNum" sz="quarter" idx="5"/>
          </p:nvPr>
        </p:nvSpPr>
        <p:spPr/>
        <p:txBody>
          <a:bodyPr/>
          <a:lstStyle/>
          <a:p>
            <a:fld id="{63FAF521-6D40-4626-AB21-E53CD3949B8A}" type="slidenum">
              <a:rPr lang="en-US" smtClean="0"/>
              <a:t>8</a:t>
            </a:fld>
            <a:endParaRPr lang="en-US"/>
          </a:p>
        </p:txBody>
      </p:sp>
    </p:spTree>
    <p:extLst>
      <p:ext uri="{BB962C8B-B14F-4D97-AF65-F5344CB8AC3E}">
        <p14:creationId xmlns:p14="http://schemas.microsoft.com/office/powerpoint/2010/main" val="2735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46C5-D1B0-46BD-9FB3-5D9A754308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1A3FCF-877A-4E59-9222-C0084511C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571B08-CA46-4898-8F62-986B9CD7F134}"/>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5" name="Footer Placeholder 4">
            <a:extLst>
              <a:ext uri="{FF2B5EF4-FFF2-40B4-BE49-F238E27FC236}">
                <a16:creationId xmlns:a16="http://schemas.microsoft.com/office/drawing/2014/main" id="{0F7A03C7-40B9-462A-A604-1095C38AF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DE49A-DE01-43A6-AB19-8E8D41E50A81}"/>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37739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E274-3A3A-408A-8A29-2E40F22534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FEDE24-B732-4EDD-9709-3F1DDC4260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6BED1-BA12-405F-98F2-D1A67C7DAD7A}"/>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5" name="Footer Placeholder 4">
            <a:extLst>
              <a:ext uri="{FF2B5EF4-FFF2-40B4-BE49-F238E27FC236}">
                <a16:creationId xmlns:a16="http://schemas.microsoft.com/office/drawing/2014/main" id="{B4AA68B3-F2CB-43BC-9A2A-A8D80A1EA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0A002-2041-4261-A29C-40A9F17D91DC}"/>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69538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88D28A-8EF2-49E5-96CD-3E00239ECE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1C29AF-555B-437B-95AA-896D2841B7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D4DE3-6CAF-4070-8251-F8CCF65CDA4A}"/>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5" name="Footer Placeholder 4">
            <a:extLst>
              <a:ext uri="{FF2B5EF4-FFF2-40B4-BE49-F238E27FC236}">
                <a16:creationId xmlns:a16="http://schemas.microsoft.com/office/drawing/2014/main" id="{9A90E787-58FF-4BD2-8C3B-0B0637144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D2201-6D35-46B2-9171-47F086306A4F}"/>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211627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69FD-E0B1-4FC5-A18B-8E69B0EE7A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B1117-DB02-4EB4-A550-221224118F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C5D1E-0A1D-42C7-9E2A-E8FFFE8D585A}"/>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5" name="Footer Placeholder 4">
            <a:extLst>
              <a:ext uri="{FF2B5EF4-FFF2-40B4-BE49-F238E27FC236}">
                <a16:creationId xmlns:a16="http://schemas.microsoft.com/office/drawing/2014/main" id="{E6AEE6E1-990A-4840-90C7-92B6EDAB3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E5ECF-F225-418E-A050-600F8A0E75FB}"/>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224972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9271-1A40-45B9-A92A-B59B9F3A7E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0D6C1D-228B-4BAF-8724-C86370F05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3C56EE-691F-42F0-B15E-2C5930BF06D1}"/>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5" name="Footer Placeholder 4">
            <a:extLst>
              <a:ext uri="{FF2B5EF4-FFF2-40B4-BE49-F238E27FC236}">
                <a16:creationId xmlns:a16="http://schemas.microsoft.com/office/drawing/2014/main" id="{B5903A39-61B1-4208-B371-A44638AFA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E7638-1939-41B3-897C-1CC5A7E0B828}"/>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401087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7E09-B4DC-40AA-84AB-7D409D656E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93E13-6C5C-4661-8224-77C64366CB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91A8E-5FD7-4ADA-9E5D-7ADFE79C70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EC45CD-1A74-4494-951C-316ABEB93302}"/>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6" name="Footer Placeholder 5">
            <a:extLst>
              <a:ext uri="{FF2B5EF4-FFF2-40B4-BE49-F238E27FC236}">
                <a16:creationId xmlns:a16="http://schemas.microsoft.com/office/drawing/2014/main" id="{BB8C4AB3-AA9F-4F92-A846-4E430EB30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E9933-F331-4AA1-8115-0EEC38014E66}"/>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358859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CF8F-B246-458C-9A66-73DB7D41C6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267FB3-6BDD-44F3-8E68-E2D8CC53F3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935CE-05BF-4645-921A-610BE90343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4E33DD-7FDB-4144-B112-281B539D5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B59F7F-C44B-4AB4-B9B0-4AB0B5A17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56EEB-2143-4249-802B-5AAB4A2CC2E4}"/>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8" name="Footer Placeholder 7">
            <a:extLst>
              <a:ext uri="{FF2B5EF4-FFF2-40B4-BE49-F238E27FC236}">
                <a16:creationId xmlns:a16="http://schemas.microsoft.com/office/drawing/2014/main" id="{883E49FA-5A76-44D1-B46D-0E218E3E7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EBB4AE-B95B-4039-909E-0019274F5F16}"/>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85575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D6FB-A0B0-4967-80BC-1FC7408F06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3BB2CE-E189-47CB-AC57-05FEB00B333A}"/>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4" name="Footer Placeholder 3">
            <a:extLst>
              <a:ext uri="{FF2B5EF4-FFF2-40B4-BE49-F238E27FC236}">
                <a16:creationId xmlns:a16="http://schemas.microsoft.com/office/drawing/2014/main" id="{877CC43F-F9A6-4573-B638-2ED1BA402F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209E22-9B40-4D1C-A64D-90E353058B86}"/>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366631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AF3A8-D158-4C5A-8860-A71F6F215F32}"/>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3" name="Footer Placeholder 2">
            <a:extLst>
              <a:ext uri="{FF2B5EF4-FFF2-40B4-BE49-F238E27FC236}">
                <a16:creationId xmlns:a16="http://schemas.microsoft.com/office/drawing/2014/main" id="{0A91862A-920D-4B1C-A417-E8EFF82B78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9C373F-E7E0-46FB-BF1E-9A354F644733}"/>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158411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95-62A6-4165-B936-01FE684AA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52B3D5-F7FD-4201-806B-ABA08CD7A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A7B9A1-0EB6-4B72-BB09-30F468C97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65A02-9E7B-4711-9344-CA9888E92833}"/>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6" name="Footer Placeholder 5">
            <a:extLst>
              <a:ext uri="{FF2B5EF4-FFF2-40B4-BE49-F238E27FC236}">
                <a16:creationId xmlns:a16="http://schemas.microsoft.com/office/drawing/2014/main" id="{7393D4F4-2DB3-4543-A09A-EA97BB03D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1F27E-9258-421F-8CD0-A9ABAE79218D}"/>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147191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9214-DE33-49DA-835C-A0910CEE1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0EE4D-A822-4286-8CF6-F86992491D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B7E42F-8AB4-459F-AA50-A8E127E2E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DECF7-4D3D-43D8-9A85-0242D04A6097}"/>
              </a:ext>
            </a:extLst>
          </p:cNvPr>
          <p:cNvSpPr>
            <a:spLocks noGrp="1"/>
          </p:cNvSpPr>
          <p:nvPr>
            <p:ph type="dt" sz="half" idx="10"/>
          </p:nvPr>
        </p:nvSpPr>
        <p:spPr/>
        <p:txBody>
          <a:bodyPr/>
          <a:lstStyle/>
          <a:p>
            <a:fld id="{95C2AD1D-95E5-4A7D-9A75-6C22B912FA5B}" type="datetimeFigureOut">
              <a:rPr lang="en-US" smtClean="0"/>
              <a:t>11/4/2021</a:t>
            </a:fld>
            <a:endParaRPr lang="en-US"/>
          </a:p>
        </p:txBody>
      </p:sp>
      <p:sp>
        <p:nvSpPr>
          <p:cNvPr id="6" name="Footer Placeholder 5">
            <a:extLst>
              <a:ext uri="{FF2B5EF4-FFF2-40B4-BE49-F238E27FC236}">
                <a16:creationId xmlns:a16="http://schemas.microsoft.com/office/drawing/2014/main" id="{E55E294E-B233-4701-9903-6D70E2C83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F1AEE-245F-423A-BB61-D73F2A190553}"/>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374284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F15B0-E2F2-481B-A9C9-C842F0D98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01163-6871-4208-A623-04A4AA67B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3EF4E-F842-4DE1-8C79-E4CFA46A5F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2AD1D-95E5-4A7D-9A75-6C22B912FA5B}" type="datetimeFigureOut">
              <a:rPr lang="en-US" smtClean="0"/>
              <a:t>11/4/2021</a:t>
            </a:fld>
            <a:endParaRPr lang="en-US"/>
          </a:p>
        </p:txBody>
      </p:sp>
      <p:sp>
        <p:nvSpPr>
          <p:cNvPr id="5" name="Footer Placeholder 4">
            <a:extLst>
              <a:ext uri="{FF2B5EF4-FFF2-40B4-BE49-F238E27FC236}">
                <a16:creationId xmlns:a16="http://schemas.microsoft.com/office/drawing/2014/main" id="{92B9D144-7A84-4EB9-BF6B-DFBE7C917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38AE51-ED21-4DD9-BAEB-597781A9D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491B4-C783-4765-9359-08B4FF4C2702}" type="slidenum">
              <a:rPr lang="en-US" smtClean="0"/>
              <a:t>‹#›</a:t>
            </a:fld>
            <a:endParaRPr lang="en-US"/>
          </a:p>
        </p:txBody>
      </p:sp>
    </p:spTree>
    <p:extLst>
      <p:ext uri="{BB962C8B-B14F-4D97-AF65-F5344CB8AC3E}">
        <p14:creationId xmlns:p14="http://schemas.microsoft.com/office/powerpoint/2010/main" val="232751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forms/d/e/1FAIpQLScZcWQRItaDuje7BZySCRKce06e08mV3msB92FZe_6bPIxFbg/viewform?usp=sf_li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forms.office.com/Pages/ResponsePage.aspx?id=USB5L_uc00aB4KpEYOIxkIUXwQaRa_pPoKhHquPJFU5UM0w4NVlTQkEyQ0xZUDUwWjJPRFFVSFFPSC4u" TargetMode="External"/><Relationship Id="rId4" Type="http://schemas.openxmlformats.org/officeDocument/2006/relationships/hyperlink" Target="https://www.jotform.com/build/21179483510115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No photo description available.">
            <a:extLst>
              <a:ext uri="{FF2B5EF4-FFF2-40B4-BE49-F238E27FC236}">
                <a16:creationId xmlns:a16="http://schemas.microsoft.com/office/drawing/2014/main" id="{421428F7-87F1-4741-9B4E-7FF71A7E3582}"/>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31655" b="261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4540922-DD24-46CC-B82F-C513B0835E74}"/>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latin typeface="Raleway Black" pitchFamily="2" charset="0"/>
              </a:rPr>
              <a:t>November 10-minute Meeting</a:t>
            </a:r>
          </a:p>
        </p:txBody>
      </p:sp>
      <p:sp>
        <p:nvSpPr>
          <p:cNvPr id="3" name="Subtitle 2">
            <a:extLst>
              <a:ext uri="{FF2B5EF4-FFF2-40B4-BE49-F238E27FC236}">
                <a16:creationId xmlns:a16="http://schemas.microsoft.com/office/drawing/2014/main" id="{B121CEA3-E8EF-431B-846F-A4692E96F267}"/>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latin typeface="Raleway" pitchFamily="2" charset="0"/>
              </a:rPr>
              <a:t>We’re enforcing our contract!</a:t>
            </a:r>
          </a:p>
        </p:txBody>
      </p:sp>
    </p:spTree>
    <p:extLst>
      <p:ext uri="{BB962C8B-B14F-4D97-AF65-F5344CB8AC3E}">
        <p14:creationId xmlns:p14="http://schemas.microsoft.com/office/powerpoint/2010/main" val="38998872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May be an image of 5 people, beard, people standing and text">
            <a:extLst>
              <a:ext uri="{FF2B5EF4-FFF2-40B4-BE49-F238E27FC236}">
                <a16:creationId xmlns:a16="http://schemas.microsoft.com/office/drawing/2014/main" id="{2E58B49C-AA6F-41A7-A624-431F23A1192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988" b="901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54FF4-DD6C-4006-A7CD-636E6210FB8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dirty="0">
                <a:solidFill>
                  <a:schemeClr val="tx1">
                    <a:lumMod val="85000"/>
                    <a:lumOff val="15000"/>
                  </a:schemeClr>
                </a:solidFill>
                <a:latin typeface="Raleway Black" pitchFamily="2" charset="0"/>
              </a:rPr>
              <a:t>What does it mean to Enforce Our Contract?</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39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A0CCBE-F6E3-434A-9188-A87FFF148C2E}"/>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bg1"/>
                </a:solidFill>
                <a:latin typeface="Raleway Black" pitchFamily="2" charset="0"/>
              </a:rPr>
              <a:t>Action Plan</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4D0F8125-5041-4E33-A8CD-53E62F08AC1B}"/>
              </a:ext>
            </a:extLst>
          </p:cNvPr>
          <p:cNvGraphicFramePr>
            <a:graphicFrameLocks noGrp="1"/>
          </p:cNvGraphicFramePr>
          <p:nvPr>
            <p:extLst>
              <p:ext uri="{D42A27DB-BD31-4B8C-83A1-F6EECF244321}">
                <p14:modId xmlns:p14="http://schemas.microsoft.com/office/powerpoint/2010/main" val="2992232776"/>
              </p:ext>
            </p:extLst>
          </p:nvPr>
        </p:nvGraphicFramePr>
        <p:xfrm>
          <a:off x="1" y="1861302"/>
          <a:ext cx="12191999" cy="3898232"/>
        </p:xfrm>
        <a:graphic>
          <a:graphicData uri="http://schemas.openxmlformats.org/drawingml/2006/table">
            <a:tbl>
              <a:tblPr firstRow="1" firstCol="1" bandRow="1">
                <a:tableStyleId>{5C22544A-7EE6-4342-B048-85BDC9FD1C3A}</a:tableStyleId>
              </a:tblPr>
              <a:tblGrid>
                <a:gridCol w="1545078">
                  <a:extLst>
                    <a:ext uri="{9D8B030D-6E8A-4147-A177-3AD203B41FA5}">
                      <a16:colId xmlns:a16="http://schemas.microsoft.com/office/drawing/2014/main" val="4269415554"/>
                    </a:ext>
                  </a:extLst>
                </a:gridCol>
                <a:gridCol w="1255586">
                  <a:extLst>
                    <a:ext uri="{9D8B030D-6E8A-4147-A177-3AD203B41FA5}">
                      <a16:colId xmlns:a16="http://schemas.microsoft.com/office/drawing/2014/main" val="720985991"/>
                    </a:ext>
                  </a:extLst>
                </a:gridCol>
                <a:gridCol w="1289397">
                  <a:extLst>
                    <a:ext uri="{9D8B030D-6E8A-4147-A177-3AD203B41FA5}">
                      <a16:colId xmlns:a16="http://schemas.microsoft.com/office/drawing/2014/main" val="1230744489"/>
                    </a:ext>
                  </a:extLst>
                </a:gridCol>
                <a:gridCol w="1494365">
                  <a:extLst>
                    <a:ext uri="{9D8B030D-6E8A-4147-A177-3AD203B41FA5}">
                      <a16:colId xmlns:a16="http://schemas.microsoft.com/office/drawing/2014/main" val="925325107"/>
                    </a:ext>
                  </a:extLst>
                </a:gridCol>
                <a:gridCol w="1367580">
                  <a:extLst>
                    <a:ext uri="{9D8B030D-6E8A-4147-A177-3AD203B41FA5}">
                      <a16:colId xmlns:a16="http://schemas.microsoft.com/office/drawing/2014/main" val="3516701367"/>
                    </a:ext>
                  </a:extLst>
                </a:gridCol>
                <a:gridCol w="1494365">
                  <a:extLst>
                    <a:ext uri="{9D8B030D-6E8A-4147-A177-3AD203B41FA5}">
                      <a16:colId xmlns:a16="http://schemas.microsoft.com/office/drawing/2014/main" val="55119149"/>
                    </a:ext>
                  </a:extLst>
                </a:gridCol>
                <a:gridCol w="1240794">
                  <a:extLst>
                    <a:ext uri="{9D8B030D-6E8A-4147-A177-3AD203B41FA5}">
                      <a16:colId xmlns:a16="http://schemas.microsoft.com/office/drawing/2014/main" val="3468193922"/>
                    </a:ext>
                  </a:extLst>
                </a:gridCol>
                <a:gridCol w="1253474">
                  <a:extLst>
                    <a:ext uri="{9D8B030D-6E8A-4147-A177-3AD203B41FA5}">
                      <a16:colId xmlns:a16="http://schemas.microsoft.com/office/drawing/2014/main" val="4199727362"/>
                    </a:ext>
                  </a:extLst>
                </a:gridCol>
                <a:gridCol w="1251360">
                  <a:extLst>
                    <a:ext uri="{9D8B030D-6E8A-4147-A177-3AD203B41FA5}">
                      <a16:colId xmlns:a16="http://schemas.microsoft.com/office/drawing/2014/main" val="1953766860"/>
                    </a:ext>
                  </a:extLst>
                </a:gridCol>
              </a:tblGrid>
              <a:tr h="452279">
                <a:tc>
                  <a:txBody>
                    <a:bodyPr/>
                    <a:lstStyle/>
                    <a:p>
                      <a:pPr marL="0" marR="0">
                        <a:lnSpc>
                          <a:spcPct val="107000"/>
                        </a:lnSpc>
                        <a:spcBef>
                          <a:spcPts val="0"/>
                        </a:spcBef>
                        <a:spcAft>
                          <a:spcPts val="0"/>
                        </a:spcAft>
                      </a:pPr>
                      <a:r>
                        <a:rPr lang="en-US" sz="2100" b="1">
                          <a:solidFill>
                            <a:schemeClr val="bg1"/>
                          </a:solidFill>
                          <a:effectLst/>
                          <a:latin typeface="Raleway" pitchFamily="2" charset="0"/>
                        </a:rPr>
                        <a:t>Nov 11</a:t>
                      </a:r>
                      <a:endParaRPr lang="en-US" sz="2100" b="1">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chemeClr val="tx1"/>
                    </a:solidFill>
                  </a:tcPr>
                </a:tc>
                <a:tc>
                  <a:txBody>
                    <a:bodyPr/>
                    <a:lstStyle/>
                    <a:p>
                      <a:pPr marL="0" marR="0">
                        <a:lnSpc>
                          <a:spcPct val="107000"/>
                        </a:lnSpc>
                        <a:spcBef>
                          <a:spcPts val="0"/>
                        </a:spcBef>
                        <a:spcAft>
                          <a:spcPts val="0"/>
                        </a:spcAft>
                      </a:pPr>
                      <a:r>
                        <a:rPr lang="en-US" sz="2100" b="1">
                          <a:solidFill>
                            <a:schemeClr val="bg1"/>
                          </a:solidFill>
                          <a:effectLst/>
                          <a:latin typeface="Raleway" pitchFamily="2" charset="0"/>
                        </a:rPr>
                        <a:t>Nov 12</a:t>
                      </a:r>
                      <a:endParaRPr lang="en-US" sz="2100" b="1">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chemeClr val="tx1"/>
                    </a:solidFill>
                  </a:tcPr>
                </a:tc>
                <a:tc>
                  <a:txBody>
                    <a:bodyPr/>
                    <a:lstStyle/>
                    <a:p>
                      <a:pPr marL="0" marR="0">
                        <a:lnSpc>
                          <a:spcPct val="107000"/>
                        </a:lnSpc>
                        <a:spcBef>
                          <a:spcPts val="0"/>
                        </a:spcBef>
                        <a:spcAft>
                          <a:spcPts val="0"/>
                        </a:spcAft>
                      </a:pPr>
                      <a:r>
                        <a:rPr lang="en-US" sz="2100" b="1">
                          <a:solidFill>
                            <a:schemeClr val="bg1"/>
                          </a:solidFill>
                          <a:effectLst/>
                          <a:latin typeface="Raleway" pitchFamily="2" charset="0"/>
                        </a:rPr>
                        <a:t>Nov 15</a:t>
                      </a:r>
                      <a:endParaRPr lang="en-US" sz="2100" b="1">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chemeClr val="tx1"/>
                    </a:solidFill>
                  </a:tcPr>
                </a:tc>
                <a:tc>
                  <a:txBody>
                    <a:bodyPr/>
                    <a:lstStyle/>
                    <a:p>
                      <a:pPr marL="0" marR="0">
                        <a:lnSpc>
                          <a:spcPct val="107000"/>
                        </a:lnSpc>
                        <a:spcBef>
                          <a:spcPts val="0"/>
                        </a:spcBef>
                        <a:spcAft>
                          <a:spcPts val="0"/>
                        </a:spcAft>
                      </a:pPr>
                      <a:r>
                        <a:rPr lang="en-US" sz="2100" b="1">
                          <a:solidFill>
                            <a:schemeClr val="bg1"/>
                          </a:solidFill>
                          <a:effectLst/>
                          <a:latin typeface="Raleway" pitchFamily="2" charset="0"/>
                        </a:rPr>
                        <a:t>Nov 16</a:t>
                      </a:r>
                      <a:endParaRPr lang="en-US" sz="2100" b="1">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chemeClr val="tx1"/>
                    </a:solidFill>
                  </a:tcPr>
                </a:tc>
                <a:tc>
                  <a:txBody>
                    <a:bodyPr/>
                    <a:lstStyle/>
                    <a:p>
                      <a:pPr marL="0" marR="0">
                        <a:lnSpc>
                          <a:spcPct val="107000"/>
                        </a:lnSpc>
                        <a:spcBef>
                          <a:spcPts val="0"/>
                        </a:spcBef>
                        <a:spcAft>
                          <a:spcPts val="0"/>
                        </a:spcAft>
                      </a:pPr>
                      <a:r>
                        <a:rPr lang="en-US" sz="2100" b="1">
                          <a:solidFill>
                            <a:schemeClr val="bg1"/>
                          </a:solidFill>
                          <a:effectLst/>
                          <a:latin typeface="Raleway" pitchFamily="2" charset="0"/>
                        </a:rPr>
                        <a:t>Nov 17</a:t>
                      </a:r>
                      <a:endParaRPr lang="en-US" sz="2100" b="1">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chemeClr val="tx1"/>
                    </a:solidFill>
                  </a:tcPr>
                </a:tc>
                <a:tc>
                  <a:txBody>
                    <a:bodyPr/>
                    <a:lstStyle/>
                    <a:p>
                      <a:pPr marL="0" marR="0">
                        <a:lnSpc>
                          <a:spcPct val="107000"/>
                        </a:lnSpc>
                        <a:spcBef>
                          <a:spcPts val="0"/>
                        </a:spcBef>
                        <a:spcAft>
                          <a:spcPts val="0"/>
                        </a:spcAft>
                      </a:pPr>
                      <a:r>
                        <a:rPr lang="en-US" sz="2100" b="1">
                          <a:solidFill>
                            <a:schemeClr val="bg1"/>
                          </a:solidFill>
                          <a:effectLst/>
                          <a:latin typeface="Raleway" pitchFamily="2" charset="0"/>
                        </a:rPr>
                        <a:t>Nov 18</a:t>
                      </a:r>
                      <a:endParaRPr lang="en-US" sz="2100" b="1">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chemeClr val="tx1"/>
                    </a:solidFill>
                  </a:tcPr>
                </a:tc>
                <a:tc>
                  <a:txBody>
                    <a:bodyPr/>
                    <a:lstStyle/>
                    <a:p>
                      <a:pPr marL="0" marR="0">
                        <a:lnSpc>
                          <a:spcPct val="107000"/>
                        </a:lnSpc>
                        <a:spcBef>
                          <a:spcPts val="0"/>
                        </a:spcBef>
                        <a:spcAft>
                          <a:spcPts val="0"/>
                        </a:spcAft>
                      </a:pPr>
                      <a:r>
                        <a:rPr lang="en-US" sz="2100" b="1">
                          <a:solidFill>
                            <a:schemeClr val="bg1"/>
                          </a:solidFill>
                          <a:effectLst/>
                          <a:latin typeface="Raleway" pitchFamily="2" charset="0"/>
                        </a:rPr>
                        <a:t>Nov 19</a:t>
                      </a:r>
                      <a:endParaRPr lang="en-US" sz="2100" b="1">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chemeClr val="tx1"/>
                    </a:solidFill>
                  </a:tcPr>
                </a:tc>
                <a:tc>
                  <a:txBody>
                    <a:bodyPr/>
                    <a:lstStyle/>
                    <a:p>
                      <a:pPr marL="0" marR="0">
                        <a:lnSpc>
                          <a:spcPct val="107000"/>
                        </a:lnSpc>
                        <a:spcBef>
                          <a:spcPts val="0"/>
                        </a:spcBef>
                        <a:spcAft>
                          <a:spcPts val="0"/>
                        </a:spcAft>
                      </a:pPr>
                      <a:r>
                        <a:rPr lang="en-US" sz="2100" b="1">
                          <a:solidFill>
                            <a:schemeClr val="bg1"/>
                          </a:solidFill>
                          <a:effectLst/>
                          <a:latin typeface="Raleway" pitchFamily="2" charset="0"/>
                        </a:rPr>
                        <a:t>Nov 22</a:t>
                      </a:r>
                      <a:endParaRPr lang="en-US" sz="2100" b="1">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chemeClr val="tx1"/>
                    </a:solidFill>
                  </a:tcPr>
                </a:tc>
                <a:tc>
                  <a:txBody>
                    <a:bodyPr/>
                    <a:lstStyle/>
                    <a:p>
                      <a:pPr marL="0" marR="0">
                        <a:lnSpc>
                          <a:spcPct val="107000"/>
                        </a:lnSpc>
                        <a:spcBef>
                          <a:spcPts val="0"/>
                        </a:spcBef>
                        <a:spcAft>
                          <a:spcPts val="0"/>
                        </a:spcAft>
                      </a:pPr>
                      <a:r>
                        <a:rPr lang="en-US" sz="2100" b="1">
                          <a:solidFill>
                            <a:schemeClr val="bg1"/>
                          </a:solidFill>
                          <a:effectLst/>
                          <a:latin typeface="Raleway" pitchFamily="2" charset="0"/>
                        </a:rPr>
                        <a:t>Nov 23</a:t>
                      </a:r>
                      <a:endParaRPr lang="en-US" sz="2100" b="1">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chemeClr val="tx1"/>
                    </a:solidFill>
                  </a:tcPr>
                </a:tc>
                <a:extLst>
                  <a:ext uri="{0D108BD9-81ED-4DB2-BD59-A6C34878D82A}">
                    <a16:rowId xmlns:a16="http://schemas.microsoft.com/office/drawing/2014/main" val="2408737748"/>
                  </a:ext>
                </a:extLst>
              </a:tr>
              <a:tr h="3445953">
                <a:tc>
                  <a:txBody>
                    <a:bodyPr/>
                    <a:lstStyle/>
                    <a:p>
                      <a:pPr marL="0" marR="0">
                        <a:lnSpc>
                          <a:spcPct val="107000"/>
                        </a:lnSpc>
                        <a:spcBef>
                          <a:spcPts val="0"/>
                        </a:spcBef>
                        <a:spcAft>
                          <a:spcPts val="0"/>
                        </a:spcAft>
                      </a:pPr>
                      <a:r>
                        <a:rPr lang="en-US" sz="1400" b="1">
                          <a:solidFill>
                            <a:schemeClr val="bg1"/>
                          </a:solidFill>
                          <a:effectLst/>
                          <a:latin typeface="Raleway" pitchFamily="2" charset="0"/>
                        </a:rPr>
                        <a:t>Beginning of Action</a:t>
                      </a:r>
                    </a:p>
                    <a:p>
                      <a:pPr marL="0" marR="0">
                        <a:lnSpc>
                          <a:spcPct val="107000"/>
                        </a:lnSpc>
                        <a:spcBef>
                          <a:spcPts val="0"/>
                        </a:spcBef>
                        <a:spcAft>
                          <a:spcPts val="0"/>
                        </a:spcAft>
                      </a:pPr>
                      <a:r>
                        <a:rPr lang="en-US" sz="1400" b="0">
                          <a:solidFill>
                            <a:schemeClr val="bg1"/>
                          </a:solidFill>
                          <a:effectLst/>
                          <a:latin typeface="Raleway" pitchFamily="2" charset="0"/>
                        </a:rPr>
                        <a:t> </a:t>
                      </a:r>
                    </a:p>
                    <a:p>
                      <a:pPr marL="0" marR="0">
                        <a:lnSpc>
                          <a:spcPct val="107000"/>
                        </a:lnSpc>
                        <a:spcBef>
                          <a:spcPts val="0"/>
                        </a:spcBef>
                        <a:spcAft>
                          <a:spcPts val="0"/>
                        </a:spcAft>
                      </a:pPr>
                      <a:r>
                        <a:rPr lang="en-US" sz="1400" b="0" u="sng">
                          <a:solidFill>
                            <a:schemeClr val="bg1"/>
                          </a:solidFill>
                          <a:effectLst/>
                          <a:latin typeface="Raleway" pitchFamily="2" charset="0"/>
                          <a:hlinkClick r:id="rId3">
                            <a:extLst>
                              <a:ext uri="{A12FA001-AC4F-418D-AE19-62706E023703}">
                                <ahyp:hlinkClr xmlns:ahyp="http://schemas.microsoft.com/office/drawing/2018/hyperlinkcolor" val="tx"/>
                              </a:ext>
                            </a:extLst>
                          </a:hlinkClick>
                        </a:rPr>
                        <a:t>Members attend 10-minute meeting</a:t>
                      </a:r>
                      <a:r>
                        <a:rPr lang="en-US" sz="1400" b="0">
                          <a:solidFill>
                            <a:schemeClr val="bg1"/>
                          </a:solidFill>
                          <a:effectLst/>
                          <a:latin typeface="Raleway" pitchFamily="2" charset="0"/>
                        </a:rPr>
                        <a:t> and change Facebook Profile picture (track participation)</a:t>
                      </a:r>
                      <a:endParaRPr lang="en-US" sz="1400" b="0">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rgbClr val="C00000"/>
                    </a:solidFill>
                  </a:tcPr>
                </a:tc>
                <a:tc>
                  <a:txBody>
                    <a:bodyPr/>
                    <a:lstStyle/>
                    <a:p>
                      <a:pPr marL="0" marR="0">
                        <a:lnSpc>
                          <a:spcPct val="107000"/>
                        </a:lnSpc>
                        <a:spcBef>
                          <a:spcPts val="0"/>
                        </a:spcBef>
                        <a:spcAft>
                          <a:spcPts val="0"/>
                        </a:spcAft>
                      </a:pPr>
                      <a:r>
                        <a:rPr lang="en-US" sz="1400" b="0" dirty="0">
                          <a:solidFill>
                            <a:schemeClr val="bg1"/>
                          </a:solidFill>
                          <a:effectLst/>
                          <a:latin typeface="Raleway" pitchFamily="2" charset="0"/>
                        </a:rPr>
                        <a:t>Members will send email to principals asking them to prioritize work for the following week</a:t>
                      </a:r>
                    </a:p>
                    <a:p>
                      <a:pPr marL="0" marR="0">
                        <a:lnSpc>
                          <a:spcPct val="107000"/>
                        </a:lnSpc>
                        <a:spcBef>
                          <a:spcPts val="0"/>
                        </a:spcBef>
                        <a:spcAft>
                          <a:spcPts val="0"/>
                        </a:spcAft>
                      </a:pPr>
                      <a:r>
                        <a:rPr lang="en-US" sz="1400" b="0" dirty="0">
                          <a:solidFill>
                            <a:schemeClr val="bg1"/>
                          </a:solidFill>
                          <a:effectLst/>
                          <a:latin typeface="Raleway" pitchFamily="2" charset="0"/>
                        </a:rPr>
                        <a:t> </a:t>
                      </a:r>
                      <a:endParaRPr lang="en-US" sz="1400" b="0" dirty="0">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rgbClr val="FF0000"/>
                    </a:solidFill>
                  </a:tcPr>
                </a:tc>
                <a:tc>
                  <a:txBody>
                    <a:bodyPr/>
                    <a:lstStyle/>
                    <a:p>
                      <a:pPr marL="0" marR="0">
                        <a:lnSpc>
                          <a:spcPct val="107000"/>
                        </a:lnSpc>
                        <a:spcBef>
                          <a:spcPts val="0"/>
                        </a:spcBef>
                        <a:spcAft>
                          <a:spcPts val="0"/>
                        </a:spcAft>
                      </a:pPr>
                      <a:r>
                        <a:rPr lang="en-US" sz="1400" b="0">
                          <a:solidFill>
                            <a:schemeClr val="bg1"/>
                          </a:solidFill>
                          <a:effectLst/>
                          <a:latin typeface="Raleway" pitchFamily="2" charset="0"/>
                        </a:rPr>
                        <a:t>Members meet in the parking lot before school and walk in together</a:t>
                      </a:r>
                    </a:p>
                    <a:p>
                      <a:pPr marL="0" marR="0">
                        <a:lnSpc>
                          <a:spcPct val="107000"/>
                        </a:lnSpc>
                        <a:spcBef>
                          <a:spcPts val="0"/>
                        </a:spcBef>
                        <a:spcAft>
                          <a:spcPts val="0"/>
                        </a:spcAft>
                      </a:pPr>
                      <a:r>
                        <a:rPr lang="en-US" sz="1400" b="0">
                          <a:solidFill>
                            <a:schemeClr val="bg1"/>
                          </a:solidFill>
                          <a:effectLst/>
                          <a:latin typeface="Raleway" pitchFamily="2" charset="0"/>
                        </a:rPr>
                        <a:t> </a:t>
                      </a:r>
                      <a:endParaRPr lang="en-US" sz="1400" b="0">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rgbClr val="FFC0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solidFill>
                            <a:schemeClr val="tx1"/>
                          </a:solidFill>
                          <a:effectLst/>
                          <a:latin typeface="Raleway" pitchFamily="2" charset="0"/>
                        </a:rPr>
                        <a:t>Members will sign </a:t>
                      </a:r>
                      <a:r>
                        <a:rPr lang="en-US" sz="1400" b="0" u="sng" dirty="0">
                          <a:solidFill>
                            <a:schemeClr val="tx1"/>
                          </a:solidFill>
                          <a:effectLst/>
                          <a:latin typeface="Raleway" pitchFamily="2" charset="0"/>
                          <a:hlinkClick r:id="rId4">
                            <a:extLst>
                              <a:ext uri="{A12FA001-AC4F-418D-AE19-62706E023703}">
                                <ahyp:hlinkClr xmlns:ahyp="http://schemas.microsoft.com/office/drawing/2018/hyperlinkcolor" val="tx"/>
                              </a:ext>
                            </a:extLst>
                          </a:hlinkClick>
                        </a:rPr>
                        <a:t>commitment card</a:t>
                      </a:r>
                      <a:endParaRPr lang="en-US" sz="1400" b="0" dirty="0">
                        <a:solidFill>
                          <a:schemeClr val="tx1"/>
                        </a:solidFill>
                        <a:effectLst/>
                        <a:latin typeface="Raleway" pitchFamily="2" charset="0"/>
                      </a:endParaRPr>
                    </a:p>
                    <a:p>
                      <a:pPr marL="0" marR="0">
                        <a:lnSpc>
                          <a:spcPct val="107000"/>
                        </a:lnSpc>
                        <a:spcBef>
                          <a:spcPts val="0"/>
                        </a:spcBef>
                        <a:spcAft>
                          <a:spcPts val="0"/>
                        </a:spcAft>
                      </a:pPr>
                      <a:endParaRPr lang="en-US" sz="1400" b="0" dirty="0">
                        <a:solidFill>
                          <a:schemeClr val="tx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rgbClr val="FFFF00"/>
                    </a:solidFill>
                  </a:tcPr>
                </a:tc>
                <a:tc>
                  <a:txBody>
                    <a:bodyPr/>
                    <a:lstStyle/>
                    <a:p>
                      <a:pPr marL="0" marR="0">
                        <a:lnSpc>
                          <a:spcPct val="107000"/>
                        </a:lnSpc>
                        <a:spcBef>
                          <a:spcPts val="0"/>
                        </a:spcBef>
                        <a:spcAft>
                          <a:spcPts val="0"/>
                        </a:spcAft>
                      </a:pPr>
                      <a:r>
                        <a:rPr lang="en-US" sz="1400" b="0">
                          <a:solidFill>
                            <a:schemeClr val="tx1"/>
                          </a:solidFill>
                          <a:effectLst/>
                          <a:latin typeface="Raleway" pitchFamily="2" charset="0"/>
                        </a:rPr>
                        <a:t># RedforEd Wednesday (members wear Red)</a:t>
                      </a:r>
                    </a:p>
                    <a:p>
                      <a:pPr marL="0" marR="0">
                        <a:lnSpc>
                          <a:spcPct val="107000"/>
                        </a:lnSpc>
                        <a:spcBef>
                          <a:spcPts val="0"/>
                        </a:spcBef>
                        <a:spcAft>
                          <a:spcPts val="0"/>
                        </a:spcAft>
                      </a:pPr>
                      <a:r>
                        <a:rPr lang="en-US" sz="1400" b="0">
                          <a:solidFill>
                            <a:schemeClr val="tx1"/>
                          </a:solidFill>
                          <a:effectLst/>
                          <a:latin typeface="Raleway" pitchFamily="2" charset="0"/>
                        </a:rPr>
                        <a:t> </a:t>
                      </a:r>
                    </a:p>
                    <a:p>
                      <a:pPr marL="0" marR="0">
                        <a:lnSpc>
                          <a:spcPct val="107000"/>
                        </a:lnSpc>
                        <a:spcBef>
                          <a:spcPts val="0"/>
                        </a:spcBef>
                        <a:spcAft>
                          <a:spcPts val="0"/>
                        </a:spcAft>
                      </a:pPr>
                      <a:r>
                        <a:rPr lang="en-US" sz="1400" b="0">
                          <a:solidFill>
                            <a:schemeClr val="tx1"/>
                          </a:solidFill>
                          <a:effectLst/>
                          <a:latin typeface="Raleway" pitchFamily="2" charset="0"/>
                        </a:rPr>
                        <a:t>MOT meeting</a:t>
                      </a:r>
                      <a:endParaRPr lang="en-US" sz="1400" b="0">
                        <a:solidFill>
                          <a:schemeClr val="tx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rgbClr val="92D05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solidFill>
                            <a:schemeClr val="bg1"/>
                          </a:solidFill>
                          <a:effectLst/>
                          <a:latin typeface="Raleway" pitchFamily="2" charset="0"/>
                        </a:rPr>
                        <a:t>Members meet in cafeteria and leave together</a:t>
                      </a:r>
                    </a:p>
                    <a:p>
                      <a:pPr marL="0" marR="0">
                        <a:lnSpc>
                          <a:spcPct val="107000"/>
                        </a:lnSpc>
                        <a:spcBef>
                          <a:spcPts val="0"/>
                        </a:spcBef>
                        <a:spcAft>
                          <a:spcPts val="0"/>
                        </a:spcAft>
                      </a:pPr>
                      <a:endParaRPr lang="en-US" sz="1400" b="0" dirty="0">
                        <a:solidFill>
                          <a:schemeClr val="bg1"/>
                        </a:solidFill>
                        <a:effectLst/>
                        <a:latin typeface="Raleway" pitchFamily="2" charset="0"/>
                      </a:endParaRPr>
                    </a:p>
                    <a:p>
                      <a:pPr marL="0" marR="0">
                        <a:lnSpc>
                          <a:spcPct val="107000"/>
                        </a:lnSpc>
                        <a:spcBef>
                          <a:spcPts val="0"/>
                        </a:spcBef>
                        <a:spcAft>
                          <a:spcPts val="0"/>
                        </a:spcAft>
                      </a:pPr>
                      <a:r>
                        <a:rPr lang="en-US" sz="1400" b="0" dirty="0">
                          <a:solidFill>
                            <a:schemeClr val="bg1"/>
                          </a:solidFill>
                          <a:effectLst/>
                          <a:latin typeface="Raleway" pitchFamily="2" charset="0"/>
                        </a:rPr>
                        <a:t>Community Involvement meeting</a:t>
                      </a:r>
                      <a:endParaRPr lang="en-US" sz="1400" b="0" dirty="0">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rgbClr val="00B050"/>
                    </a:solidFill>
                  </a:tcPr>
                </a:tc>
                <a:tc>
                  <a:txBody>
                    <a:bodyPr/>
                    <a:lstStyle/>
                    <a:p>
                      <a:pPr marL="0" marR="0">
                        <a:lnSpc>
                          <a:spcPct val="107000"/>
                        </a:lnSpc>
                        <a:spcBef>
                          <a:spcPts val="0"/>
                        </a:spcBef>
                        <a:spcAft>
                          <a:spcPts val="0"/>
                        </a:spcAft>
                      </a:pPr>
                      <a:r>
                        <a:rPr lang="en-US" sz="1400" b="0" dirty="0">
                          <a:solidFill>
                            <a:schemeClr val="bg1"/>
                          </a:solidFill>
                          <a:effectLst/>
                          <a:latin typeface="Raleway" pitchFamily="2" charset="0"/>
                        </a:rPr>
                        <a:t> </a:t>
                      </a:r>
                      <a:endParaRPr lang="en-US" sz="1400" b="0" dirty="0">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rgbClr val="00B0F0"/>
                    </a:solidFill>
                  </a:tcPr>
                </a:tc>
                <a:tc>
                  <a:txBody>
                    <a:bodyPr/>
                    <a:lstStyle/>
                    <a:p>
                      <a:pPr marL="0" marR="0">
                        <a:lnSpc>
                          <a:spcPct val="107000"/>
                        </a:lnSpc>
                        <a:spcBef>
                          <a:spcPts val="0"/>
                        </a:spcBef>
                        <a:spcAft>
                          <a:spcPts val="0"/>
                        </a:spcAft>
                      </a:pPr>
                      <a:r>
                        <a:rPr lang="en-US" sz="1400" b="0">
                          <a:solidFill>
                            <a:schemeClr val="bg1"/>
                          </a:solidFill>
                          <a:effectLst/>
                          <a:latin typeface="Raleway" pitchFamily="2" charset="0"/>
                        </a:rPr>
                        <a:t>Members will send email to their UD with all the additional hours worked since Nov 11 to start filing a grievance</a:t>
                      </a:r>
                      <a:endParaRPr lang="en-US" sz="1400" b="0">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rgbClr val="0070C0"/>
                    </a:solidFill>
                  </a:tcPr>
                </a:tc>
                <a:tc>
                  <a:txBody>
                    <a:bodyPr/>
                    <a:lstStyle/>
                    <a:p>
                      <a:pPr marL="0" marR="0">
                        <a:lnSpc>
                          <a:spcPct val="107000"/>
                        </a:lnSpc>
                        <a:spcBef>
                          <a:spcPts val="0"/>
                        </a:spcBef>
                        <a:spcAft>
                          <a:spcPts val="0"/>
                        </a:spcAft>
                      </a:pPr>
                      <a:r>
                        <a:rPr lang="en-US" sz="1400" b="1" dirty="0">
                          <a:solidFill>
                            <a:schemeClr val="bg1"/>
                          </a:solidFill>
                          <a:effectLst/>
                          <a:latin typeface="Raleway" pitchFamily="2" charset="0"/>
                        </a:rPr>
                        <a:t>End</a:t>
                      </a:r>
                      <a:r>
                        <a:rPr lang="en-US" sz="1400" b="0" dirty="0">
                          <a:solidFill>
                            <a:schemeClr val="bg1"/>
                          </a:solidFill>
                          <a:effectLst/>
                          <a:latin typeface="Raleway" pitchFamily="2" charset="0"/>
                        </a:rPr>
                        <a:t> </a:t>
                      </a:r>
                      <a:r>
                        <a:rPr lang="en-US" sz="1400" b="1" dirty="0">
                          <a:solidFill>
                            <a:schemeClr val="bg1"/>
                          </a:solidFill>
                          <a:effectLst/>
                          <a:latin typeface="Raleway" pitchFamily="2" charset="0"/>
                        </a:rPr>
                        <a:t>of Action</a:t>
                      </a:r>
                    </a:p>
                    <a:p>
                      <a:pPr marL="0" marR="0">
                        <a:lnSpc>
                          <a:spcPct val="107000"/>
                        </a:lnSpc>
                        <a:spcBef>
                          <a:spcPts val="0"/>
                        </a:spcBef>
                        <a:spcAft>
                          <a:spcPts val="0"/>
                        </a:spcAft>
                      </a:pPr>
                      <a:r>
                        <a:rPr lang="en-US" sz="1400" b="0" dirty="0">
                          <a:solidFill>
                            <a:schemeClr val="tx1"/>
                          </a:solidFill>
                          <a:effectLst/>
                          <a:latin typeface="Raleway" pitchFamily="2" charset="0"/>
                        </a:rPr>
                        <a:t> </a:t>
                      </a:r>
                      <a:endParaRPr lang="en-US" sz="1400" b="0" dirty="0">
                        <a:solidFill>
                          <a:schemeClr val="bg1"/>
                        </a:solidFill>
                        <a:effectLst/>
                        <a:latin typeface="Raleway" pitchFamily="2" charset="0"/>
                      </a:endParaRPr>
                    </a:p>
                    <a:p>
                      <a:pPr marL="0" marR="0">
                        <a:lnSpc>
                          <a:spcPct val="107000"/>
                        </a:lnSpc>
                        <a:spcBef>
                          <a:spcPts val="0"/>
                        </a:spcBef>
                        <a:spcAft>
                          <a:spcPts val="0"/>
                        </a:spcAft>
                      </a:pPr>
                      <a:r>
                        <a:rPr lang="en-US" sz="1400" b="0" dirty="0">
                          <a:solidFill>
                            <a:schemeClr val="bg1"/>
                          </a:solidFill>
                          <a:effectLst/>
                          <a:latin typeface="Raleway" pitchFamily="2" charset="0"/>
                        </a:rPr>
                        <a:t>Members post out-of-office email response</a:t>
                      </a:r>
                      <a:endParaRPr lang="en-US" sz="1400" b="0" dirty="0">
                        <a:solidFill>
                          <a:schemeClr val="bg1"/>
                        </a:solidFill>
                        <a:effectLst/>
                        <a:latin typeface="Raleway" pitchFamily="2" charset="0"/>
                        <a:ea typeface="Calibri" panose="020F0502020204030204" pitchFamily="34" charset="0"/>
                        <a:cs typeface="Times New Roman" panose="02020603050405020304" pitchFamily="18" charset="0"/>
                      </a:endParaRPr>
                    </a:p>
                  </a:txBody>
                  <a:tcPr marL="39688" marR="39688" marT="0" marB="0">
                    <a:solidFill>
                      <a:srgbClr val="002060"/>
                    </a:solidFill>
                  </a:tcPr>
                </a:tc>
                <a:extLst>
                  <a:ext uri="{0D108BD9-81ED-4DB2-BD59-A6C34878D82A}">
                    <a16:rowId xmlns:a16="http://schemas.microsoft.com/office/drawing/2014/main" val="3350726738"/>
                  </a:ext>
                </a:extLst>
              </a:tr>
            </a:tbl>
          </a:graphicData>
        </a:graphic>
      </p:graphicFrame>
      <p:sp>
        <p:nvSpPr>
          <p:cNvPr id="9" name="Rectangle 8">
            <a:extLst>
              <a:ext uri="{FF2B5EF4-FFF2-40B4-BE49-F238E27FC236}">
                <a16:creationId xmlns:a16="http://schemas.microsoft.com/office/drawing/2014/main" id="{425B7012-934F-4DF2-9F3F-8536E2DD7861}"/>
              </a:ext>
            </a:extLst>
          </p:cNvPr>
          <p:cNvSpPr/>
          <p:nvPr/>
        </p:nvSpPr>
        <p:spPr>
          <a:xfrm>
            <a:off x="1" y="5846503"/>
            <a:ext cx="12192000" cy="7391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dirty="0">
                <a:solidFill>
                  <a:srgbClr val="FFFFFF"/>
                </a:solidFill>
                <a:effectLst/>
                <a:latin typeface="Raleway" pitchFamily="2" charset="0"/>
                <a:ea typeface="Calibri" panose="020F0502020204030204" pitchFamily="34" charset="0"/>
                <a:cs typeface="Times New Roman" panose="02020603050405020304" pitchFamily="18" charset="0"/>
              </a:rPr>
              <a:t>DAILY ACTIONS</a:t>
            </a:r>
            <a:r>
              <a:rPr lang="en-US" sz="1400" i="1" dirty="0">
                <a:solidFill>
                  <a:srgbClr val="FFFFFF"/>
                </a:solidFill>
                <a:effectLst/>
                <a:latin typeface="Raleway" pitchFamily="2" charset="0"/>
                <a:ea typeface="Calibri" panose="020F0502020204030204" pitchFamily="34" charset="0"/>
                <a:cs typeface="Times New Roman" panose="02020603050405020304" pitchFamily="18" charset="0"/>
              </a:rPr>
              <a:t>: </a:t>
            </a:r>
            <a:r>
              <a:rPr lang="en-US" sz="1400" dirty="0">
                <a:solidFill>
                  <a:srgbClr val="FFFFFF"/>
                </a:solidFill>
                <a:effectLst/>
                <a:latin typeface="Raleway" pitchFamily="2" charset="0"/>
                <a:ea typeface="Calibri" panose="020F0502020204030204" pitchFamily="34" charset="0"/>
                <a:cs typeface="Times New Roman" panose="02020603050405020304" pitchFamily="18" charset="0"/>
              </a:rPr>
              <a:t>Members will sign onto </a:t>
            </a:r>
            <a:r>
              <a:rPr lang="en-US" sz="1400" u="sng" dirty="0">
                <a:solidFill>
                  <a:srgbClr val="FFFFFF"/>
                </a:solidFill>
                <a:effectLst/>
                <a:latin typeface="Raleway" pitchFamily="2" charset="0"/>
                <a:ea typeface="Calibri" panose="020F0502020204030204" pitchFamily="34" charset="0"/>
                <a:cs typeface="Times New Roman" panose="02020603050405020304" pitchFamily="18" charset="0"/>
                <a:hlinkClick r:id="rId5"/>
              </a:rPr>
              <a:t>class action grievance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a:lnSpc>
                <a:spcPct val="107000"/>
              </a:lnSpc>
              <a:spcBef>
                <a:spcPts val="0"/>
              </a:spcBef>
              <a:spcAft>
                <a:spcPts val="800"/>
              </a:spcAft>
            </a:pPr>
            <a:r>
              <a:rPr lang="en-US" sz="1400" dirty="0">
                <a:solidFill>
                  <a:srgbClr val="FFFFFF"/>
                </a:solidFill>
                <a:effectLst/>
                <a:latin typeface="Raleway" pitchFamily="2" charset="0"/>
                <a:ea typeface="Calibri" panose="020F0502020204030204" pitchFamily="34" charset="0"/>
                <a:cs typeface="Times New Roman" panose="02020603050405020304" pitchFamily="18" charset="0"/>
              </a:rPr>
              <a:t>Educators and Community members will participate in a call/email campaign to the Board of Education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276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0194463-D4A8-4AFD-9635-02FE66A76D93}"/>
              </a:ext>
            </a:extLst>
          </p:cNvPr>
          <p:cNvSpPr>
            <a:spLocks noGrp="1"/>
          </p:cNvSpPr>
          <p:nvPr>
            <p:ph type="title"/>
          </p:nvPr>
        </p:nvSpPr>
        <p:spPr>
          <a:xfrm>
            <a:off x="841248" y="818457"/>
            <a:ext cx="3322317" cy="2975876"/>
          </a:xfrm>
        </p:spPr>
        <p:txBody>
          <a:bodyPr vert="horz" lIns="91440" tIns="45720" rIns="91440" bIns="45720" rtlCol="0" anchor="b">
            <a:normAutofit/>
          </a:bodyPr>
          <a:lstStyle/>
          <a:p>
            <a:r>
              <a:rPr lang="en-US" kern="1200" dirty="0">
                <a:solidFill>
                  <a:schemeClr val="tx1"/>
                </a:solidFill>
                <a:latin typeface="Raleway Black" pitchFamily="2" charset="0"/>
              </a:rPr>
              <a:t>Class Action Grievance</a:t>
            </a:r>
          </a:p>
        </p:txBody>
      </p:sp>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Qr code&#10;&#10;Description automatically generated">
            <a:extLst>
              <a:ext uri="{FF2B5EF4-FFF2-40B4-BE49-F238E27FC236}">
                <a16:creationId xmlns:a16="http://schemas.microsoft.com/office/drawing/2014/main" id="{F60A299D-9D0E-46E2-961B-B7CB106D11D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51" r="-4" b="-4"/>
          <a:stretch/>
        </p:blipFill>
        <p:spPr>
          <a:xfrm>
            <a:off x="5719499" y="566916"/>
            <a:ext cx="5686905" cy="5724168"/>
          </a:xfrm>
          <a:prstGeom prst="rect">
            <a:avLst/>
          </a:prstGeom>
        </p:spPr>
      </p:pic>
    </p:spTree>
    <p:extLst>
      <p:ext uri="{BB962C8B-B14F-4D97-AF65-F5344CB8AC3E}">
        <p14:creationId xmlns:p14="http://schemas.microsoft.com/office/powerpoint/2010/main" val="27919970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0194463-D4A8-4AFD-9635-02FE66A76D93}"/>
              </a:ext>
            </a:extLst>
          </p:cNvPr>
          <p:cNvSpPr>
            <a:spLocks noGrp="1"/>
          </p:cNvSpPr>
          <p:nvPr>
            <p:ph type="title"/>
          </p:nvPr>
        </p:nvSpPr>
        <p:spPr>
          <a:xfrm>
            <a:off x="841248" y="818457"/>
            <a:ext cx="3322317" cy="2975876"/>
          </a:xfrm>
        </p:spPr>
        <p:txBody>
          <a:bodyPr vert="horz" lIns="91440" tIns="45720" rIns="91440" bIns="45720" rtlCol="0" anchor="b">
            <a:normAutofit/>
          </a:bodyPr>
          <a:lstStyle/>
          <a:p>
            <a:r>
              <a:rPr lang="en-US" sz="3600" kern="1200" dirty="0">
                <a:solidFill>
                  <a:schemeClr val="tx1"/>
                </a:solidFill>
                <a:latin typeface="Raleway Black" pitchFamily="2" charset="0"/>
              </a:rPr>
              <a:t>100</a:t>
            </a:r>
            <a:r>
              <a:rPr lang="en-US" sz="3600" kern="1200" baseline="30000" dirty="0">
                <a:solidFill>
                  <a:schemeClr val="tx1"/>
                </a:solidFill>
                <a:latin typeface="Raleway Black" pitchFamily="2" charset="0"/>
              </a:rPr>
              <a:t>th</a:t>
            </a:r>
            <a:r>
              <a:rPr lang="en-US" sz="3600" kern="1200" dirty="0">
                <a:solidFill>
                  <a:schemeClr val="tx1"/>
                </a:solidFill>
                <a:latin typeface="Raleway Black" pitchFamily="2" charset="0"/>
              </a:rPr>
              <a:t> anniversary commitment card</a:t>
            </a:r>
          </a:p>
        </p:txBody>
      </p:sp>
      <p:cxnSp>
        <p:nvCxnSpPr>
          <p:cNvPr id="18" name="Straight Connector 17">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Content Placeholder 6" descr="Qr code&#10;&#10;Description automatically generated">
            <a:extLst>
              <a:ext uri="{FF2B5EF4-FFF2-40B4-BE49-F238E27FC236}">
                <a16:creationId xmlns:a16="http://schemas.microsoft.com/office/drawing/2014/main" id="{26414922-0A72-4247-B10C-4C6226DAA3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00868" y="566916"/>
            <a:ext cx="5724168" cy="5724168"/>
          </a:xfrm>
          <a:prstGeom prst="rect">
            <a:avLst/>
          </a:prstGeom>
        </p:spPr>
      </p:pic>
    </p:spTree>
    <p:extLst>
      <p:ext uri="{BB962C8B-B14F-4D97-AF65-F5344CB8AC3E}">
        <p14:creationId xmlns:p14="http://schemas.microsoft.com/office/powerpoint/2010/main" val="16821387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859E-9EC7-41B8-87DC-AEB49626D69F}"/>
              </a:ext>
            </a:extLst>
          </p:cNvPr>
          <p:cNvSpPr>
            <a:spLocks noGrp="1"/>
          </p:cNvSpPr>
          <p:nvPr>
            <p:ph type="title"/>
          </p:nvPr>
        </p:nvSpPr>
        <p:spPr/>
        <p:txBody>
          <a:bodyPr/>
          <a:lstStyle/>
          <a:p>
            <a:r>
              <a:rPr lang="en-US" dirty="0">
                <a:latin typeface="Raleway Black" pitchFamily="2" charset="0"/>
              </a:rPr>
              <a:t>At the Table: Bargaining Update</a:t>
            </a:r>
          </a:p>
        </p:txBody>
      </p:sp>
      <p:pic>
        <p:nvPicPr>
          <p:cNvPr id="5" name="Picture 4" descr="Graphical user interface, text, application&#10;&#10;Description automatically generated">
            <a:extLst>
              <a:ext uri="{FF2B5EF4-FFF2-40B4-BE49-F238E27FC236}">
                <a16:creationId xmlns:a16="http://schemas.microsoft.com/office/drawing/2014/main" id="{3740F236-BD93-4B25-AC09-F19DA3A8E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 y="0"/>
            <a:ext cx="12189172" cy="6858000"/>
          </a:xfrm>
          <a:prstGeom prst="rect">
            <a:avLst/>
          </a:prstGeom>
        </p:spPr>
      </p:pic>
    </p:spTree>
    <p:extLst>
      <p:ext uri="{BB962C8B-B14F-4D97-AF65-F5344CB8AC3E}">
        <p14:creationId xmlns:p14="http://schemas.microsoft.com/office/powerpoint/2010/main" val="417685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y be an image of 2 people and people standing">
            <a:extLst>
              <a:ext uri="{FF2B5EF4-FFF2-40B4-BE49-F238E27FC236}">
                <a16:creationId xmlns:a16="http://schemas.microsoft.com/office/drawing/2014/main" id="{E26F86D5-14E0-4430-8025-C5BED4D6EA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96" b="2904"/>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B6C983-0220-4363-AC0F-B9343981CBB5}"/>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9600" dirty="0">
                <a:solidFill>
                  <a:srgbClr val="FFFFFF"/>
                </a:solidFill>
                <a:latin typeface="Raleway Black" pitchFamily="2" charset="0"/>
              </a:rPr>
              <a:t>Questions?</a:t>
            </a:r>
          </a:p>
        </p:txBody>
      </p:sp>
    </p:spTree>
    <p:extLst>
      <p:ext uri="{BB962C8B-B14F-4D97-AF65-F5344CB8AC3E}">
        <p14:creationId xmlns:p14="http://schemas.microsoft.com/office/powerpoint/2010/main" val="51736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ABC2-016E-4DEF-840E-2748499F843A}"/>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4800" kern="1200" dirty="0">
                <a:solidFill>
                  <a:schemeClr val="tx1"/>
                </a:solidFill>
                <a:latin typeface="Raleway Black" pitchFamily="2" charset="0"/>
              </a:rPr>
              <a:t>Make sure you track who attended!</a:t>
            </a:r>
          </a:p>
        </p:txBody>
      </p:sp>
      <p:pic>
        <p:nvPicPr>
          <p:cNvPr id="6" name="Picture 4" descr="Image">
            <a:extLst>
              <a:ext uri="{FF2B5EF4-FFF2-40B4-BE49-F238E27FC236}">
                <a16:creationId xmlns:a16="http://schemas.microsoft.com/office/drawing/2014/main" id="{63D2C4DE-C99C-48A0-8764-E99BE7F46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75" b="7246"/>
          <a:stretch/>
        </p:blipFill>
        <p:spPr bwMode="auto">
          <a:xfrm>
            <a:off x="20" y="10"/>
            <a:ext cx="4059916" cy="42428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a:extLst>
              <a:ext uri="{FF2B5EF4-FFF2-40B4-BE49-F238E27FC236}">
                <a16:creationId xmlns:a16="http://schemas.microsoft.com/office/drawing/2014/main" id="{866A91EA-A26B-4F82-8571-57305DF81E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8" r="25944" b="2"/>
          <a:stretch/>
        </p:blipFill>
        <p:spPr bwMode="auto">
          <a:xfrm>
            <a:off x="4090482" y="-1"/>
            <a:ext cx="4062918" cy="42428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ay be an image of 6 people, people standing and outdoors">
            <a:extLst>
              <a:ext uri="{FF2B5EF4-FFF2-40B4-BE49-F238E27FC236}">
                <a16:creationId xmlns:a16="http://schemas.microsoft.com/office/drawing/2014/main" id="{85BDBD05-D393-460A-A64E-1A38B4E508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245" r="33499"/>
          <a:stretch/>
        </p:blipFill>
        <p:spPr bwMode="auto">
          <a:xfrm>
            <a:off x="8132064" y="10"/>
            <a:ext cx="4059936" cy="424280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919"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5838"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BE5F72C-9737-48A4-938B-407D5F475074}"/>
              </a:ext>
            </a:extLst>
          </p:cNvPr>
          <p:cNvSpPr txBox="1">
            <a:spLocks/>
          </p:cNvSpPr>
          <p:nvPr/>
        </p:nvSpPr>
        <p:spPr>
          <a:xfrm>
            <a:off x="609601" y="5043887"/>
            <a:ext cx="10923638" cy="13176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Raleway" pitchFamily="2" charset="0"/>
              </a:rPr>
              <a:t>Reps who host 10-minute meetings will receive a Panera gift card at the RA to provide food for your next meeting.</a:t>
            </a:r>
          </a:p>
        </p:txBody>
      </p:sp>
    </p:spTree>
    <p:extLst>
      <p:ext uri="{BB962C8B-B14F-4D97-AF65-F5344CB8AC3E}">
        <p14:creationId xmlns:p14="http://schemas.microsoft.com/office/powerpoint/2010/main" val="22031099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6"/>
                                        </p:tgtEl>
                                        <p:attrNameLst>
                                          <p:attrName>style.visibility</p:attrName>
                                        </p:attrNameLst>
                                      </p:cBhvr>
                                      <p:to>
                                        <p:strVal val="visible"/>
                                      </p:to>
                                    </p:set>
                                    <p:animEffect transition="in" filter="fade">
                                      <p:cBhvr>
                                        <p:cTn id="10"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1137</Words>
  <Application>Microsoft Office PowerPoint</Application>
  <PresentationFormat>Widescreen</PresentationFormat>
  <Paragraphs>68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Raleway</vt:lpstr>
      <vt:lpstr>Raleway Black</vt:lpstr>
      <vt:lpstr>Tw Cen MT</vt:lpstr>
      <vt:lpstr>Office Theme</vt:lpstr>
      <vt:lpstr>November 10-minute Meeting</vt:lpstr>
      <vt:lpstr>What does it mean to Enforce Our Contract?</vt:lpstr>
      <vt:lpstr>Action Plan</vt:lpstr>
      <vt:lpstr>Class Action Grievance</vt:lpstr>
      <vt:lpstr>100th anniversary commitment card</vt:lpstr>
      <vt:lpstr>At the Table: Bargaining Update</vt:lpstr>
      <vt:lpstr>Questions?</vt:lpstr>
      <vt:lpstr>Make sure you track who attended!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10-minute Meeting</dc:title>
  <dc:creator>Menas, Amanda [MD]</dc:creator>
  <cp:lastModifiedBy>Menas, Amanda [MD]</cp:lastModifiedBy>
  <cp:revision>10</cp:revision>
  <dcterms:created xsi:type="dcterms:W3CDTF">2021-10-27T17:16:54Z</dcterms:created>
  <dcterms:modified xsi:type="dcterms:W3CDTF">2021-11-04T18:11:02Z</dcterms:modified>
</cp:coreProperties>
</file>